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11" r:id="rId3"/>
    <p:sldId id="256" r:id="rId4"/>
    <p:sldId id="257" r:id="rId5"/>
    <p:sldId id="312" r:id="rId6"/>
    <p:sldId id="313" r:id="rId7"/>
    <p:sldId id="258" r:id="rId8"/>
    <p:sldId id="259" r:id="rId9"/>
    <p:sldId id="260" r:id="rId10"/>
    <p:sldId id="314" r:id="rId11"/>
    <p:sldId id="315" r:id="rId12"/>
    <p:sldId id="261" r:id="rId13"/>
    <p:sldId id="316" r:id="rId14"/>
    <p:sldId id="317" r:id="rId15"/>
    <p:sldId id="318" r:id="rId16"/>
    <p:sldId id="262" r:id="rId17"/>
    <p:sldId id="319" r:id="rId18"/>
    <p:sldId id="320" r:id="rId19"/>
    <p:sldId id="263" r:id="rId20"/>
    <p:sldId id="321" r:id="rId21"/>
    <p:sldId id="264" r:id="rId22"/>
    <p:sldId id="322" r:id="rId23"/>
    <p:sldId id="323" r:id="rId24"/>
    <p:sldId id="265" r:id="rId25"/>
    <p:sldId id="324" r:id="rId26"/>
    <p:sldId id="325" r:id="rId27"/>
    <p:sldId id="326" r:id="rId28"/>
    <p:sldId id="266" r:id="rId29"/>
    <p:sldId id="327" r:id="rId30"/>
    <p:sldId id="328" r:id="rId31"/>
    <p:sldId id="310" r:id="rId32"/>
    <p:sldId id="268" r:id="rId33"/>
    <p:sldId id="269" r:id="rId34"/>
    <p:sldId id="270" r:id="rId35"/>
    <p:sldId id="271" r:id="rId36"/>
    <p:sldId id="272" r:id="rId37"/>
    <p:sldId id="273" r:id="rId38"/>
    <p:sldId id="274" r:id="rId39"/>
    <p:sldId id="275" r:id="rId40"/>
    <p:sldId id="276" r:id="rId41"/>
    <p:sldId id="277" r:id="rId42"/>
    <p:sldId id="278"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8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D2A64-E575-4517-A729-050F3701D5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0C637BB-7263-4D44-8819-D659D6CE9F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6EBBF3-3983-4A7D-BF77-FDF0618B55B3}"/>
              </a:ext>
            </a:extLst>
          </p:cNvPr>
          <p:cNvSpPr>
            <a:spLocks noGrp="1"/>
          </p:cNvSpPr>
          <p:nvPr>
            <p:ph type="dt" sz="half" idx="10"/>
          </p:nvPr>
        </p:nvSpPr>
        <p:spPr/>
        <p:txBody>
          <a:bodyPr/>
          <a:lstStyle/>
          <a:p>
            <a:fld id="{347023B8-2026-4803-BCBC-78760DA5F696}" type="datetimeFigureOut">
              <a:rPr lang="en-US" smtClean="0"/>
              <a:t>3/28/2020</a:t>
            </a:fld>
            <a:endParaRPr lang="en-US"/>
          </a:p>
        </p:txBody>
      </p:sp>
      <p:sp>
        <p:nvSpPr>
          <p:cNvPr id="5" name="Footer Placeholder 4">
            <a:extLst>
              <a:ext uri="{FF2B5EF4-FFF2-40B4-BE49-F238E27FC236}">
                <a16:creationId xmlns:a16="http://schemas.microsoft.com/office/drawing/2014/main" id="{B2FFB2D5-BF0D-47DA-9E4B-8D421A4B5D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8D4C98-A5A6-40FF-BCC5-D2CB55B81DEC}"/>
              </a:ext>
            </a:extLst>
          </p:cNvPr>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746461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22749-152F-45A4-A114-CE9B8EBBB1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9293E0-BA5F-43B3-A289-2EEE8F95F0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2C4EA-37A9-4A35-850F-009F08FFC4EE}"/>
              </a:ext>
            </a:extLst>
          </p:cNvPr>
          <p:cNvSpPr>
            <a:spLocks noGrp="1"/>
          </p:cNvSpPr>
          <p:nvPr>
            <p:ph type="dt" sz="half" idx="10"/>
          </p:nvPr>
        </p:nvSpPr>
        <p:spPr/>
        <p:txBody>
          <a:bodyPr/>
          <a:lstStyle/>
          <a:p>
            <a:fld id="{347023B8-2026-4803-BCBC-78760DA5F696}" type="datetimeFigureOut">
              <a:rPr lang="en-US" smtClean="0"/>
              <a:t>3/28/2020</a:t>
            </a:fld>
            <a:endParaRPr lang="en-US"/>
          </a:p>
        </p:txBody>
      </p:sp>
      <p:sp>
        <p:nvSpPr>
          <p:cNvPr id="5" name="Footer Placeholder 4">
            <a:extLst>
              <a:ext uri="{FF2B5EF4-FFF2-40B4-BE49-F238E27FC236}">
                <a16:creationId xmlns:a16="http://schemas.microsoft.com/office/drawing/2014/main" id="{7D182BEC-8263-4826-B12F-A843FF3177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4792D5-D4E6-4B77-AB91-E4476464DBFE}"/>
              </a:ext>
            </a:extLst>
          </p:cNvPr>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298727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FBCEB3-C91A-4D96-A2DA-3CD0E32CD8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9FEF8E-F70E-4EE1-A14E-14865CC797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495CE2-7E68-408B-A8F5-BBA4BD8AB588}"/>
              </a:ext>
            </a:extLst>
          </p:cNvPr>
          <p:cNvSpPr>
            <a:spLocks noGrp="1"/>
          </p:cNvSpPr>
          <p:nvPr>
            <p:ph type="dt" sz="half" idx="10"/>
          </p:nvPr>
        </p:nvSpPr>
        <p:spPr/>
        <p:txBody>
          <a:bodyPr/>
          <a:lstStyle/>
          <a:p>
            <a:fld id="{347023B8-2026-4803-BCBC-78760DA5F696}" type="datetimeFigureOut">
              <a:rPr lang="en-US" smtClean="0"/>
              <a:t>3/28/2020</a:t>
            </a:fld>
            <a:endParaRPr lang="en-US"/>
          </a:p>
        </p:txBody>
      </p:sp>
      <p:sp>
        <p:nvSpPr>
          <p:cNvPr id="5" name="Footer Placeholder 4">
            <a:extLst>
              <a:ext uri="{FF2B5EF4-FFF2-40B4-BE49-F238E27FC236}">
                <a16:creationId xmlns:a16="http://schemas.microsoft.com/office/drawing/2014/main" id="{F62D8C04-A31E-4C7E-8D86-2D39B3F51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F28D4C-9AF4-42D1-A363-972EFCF8B658}"/>
              </a:ext>
            </a:extLst>
          </p:cNvPr>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4010433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347023B8-2026-4803-BCBC-78760DA5F696}" type="datetimeFigureOut">
              <a:rPr lang="en-US" smtClean="0"/>
              <a:t>3/28/2020</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3884108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7023B8-2026-4803-BCBC-78760DA5F6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721952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47023B8-2026-4803-BCBC-78760DA5F6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30987018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7023B8-2026-4803-BCBC-78760DA5F696}"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36859405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7023B8-2026-4803-BCBC-78760DA5F696}" type="datetimeFigureOut">
              <a:rPr lang="en-US" smtClean="0"/>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34159935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7023B8-2026-4803-BCBC-78760DA5F696}" type="datetimeFigureOut">
              <a:rPr lang="en-US" smtClean="0"/>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28368460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023B8-2026-4803-BCBC-78760DA5F696}" type="datetimeFigureOut">
              <a:rPr lang="en-US" smtClean="0"/>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17361257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47023B8-2026-4803-BCBC-78760DA5F696}"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2904008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67EA0-82A2-4B32-A2C0-F45ED9EAD4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B362FE-E558-42E4-88EF-F7F51C3710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B0B1BF-072B-4230-BEF2-62D27489792A}"/>
              </a:ext>
            </a:extLst>
          </p:cNvPr>
          <p:cNvSpPr>
            <a:spLocks noGrp="1"/>
          </p:cNvSpPr>
          <p:nvPr>
            <p:ph type="dt" sz="half" idx="10"/>
          </p:nvPr>
        </p:nvSpPr>
        <p:spPr/>
        <p:txBody>
          <a:bodyPr/>
          <a:lstStyle/>
          <a:p>
            <a:fld id="{347023B8-2026-4803-BCBC-78760DA5F696}" type="datetimeFigureOut">
              <a:rPr lang="en-US" smtClean="0"/>
              <a:t>3/28/2020</a:t>
            </a:fld>
            <a:endParaRPr lang="en-US"/>
          </a:p>
        </p:txBody>
      </p:sp>
      <p:sp>
        <p:nvSpPr>
          <p:cNvPr id="5" name="Footer Placeholder 4">
            <a:extLst>
              <a:ext uri="{FF2B5EF4-FFF2-40B4-BE49-F238E27FC236}">
                <a16:creationId xmlns:a16="http://schemas.microsoft.com/office/drawing/2014/main" id="{93101EBB-9B9D-4A31-97C9-2DCBCFA0D7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80838C-36BC-43A4-8402-E3786601422C}"/>
              </a:ext>
            </a:extLst>
          </p:cNvPr>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39761774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47023B8-2026-4803-BCBC-78760DA5F696}"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37739272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47023B8-2026-4803-BCBC-78760DA5F696}"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26525475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47023B8-2026-4803-BCBC-78760DA5F696}"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4091164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47023B8-2026-4803-BCBC-78760DA5F696}"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3C33F-4906-4330-B47A-695203E7665E}"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956732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47023B8-2026-4803-BCBC-78760DA5F696}"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23185491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47023B8-2026-4803-BCBC-78760DA5F696}" type="datetimeFigureOut">
              <a:rPr lang="en-US" smtClean="0"/>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31764298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47023B8-2026-4803-BCBC-78760DA5F696}" type="datetimeFigureOut">
              <a:rPr lang="en-US" smtClean="0"/>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8593975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7023B8-2026-4803-BCBC-78760DA5F6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29495349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7023B8-2026-4803-BCBC-78760DA5F696}"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1711248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7ED72-15D1-43BC-B8A7-AFAB8A1420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D3CF4B-9A53-4E7D-B45E-6C22FB9DFB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3ED0C3-3605-49E4-BEC9-0A520BD08577}"/>
              </a:ext>
            </a:extLst>
          </p:cNvPr>
          <p:cNvSpPr>
            <a:spLocks noGrp="1"/>
          </p:cNvSpPr>
          <p:nvPr>
            <p:ph type="dt" sz="half" idx="10"/>
          </p:nvPr>
        </p:nvSpPr>
        <p:spPr/>
        <p:txBody>
          <a:bodyPr/>
          <a:lstStyle/>
          <a:p>
            <a:fld id="{347023B8-2026-4803-BCBC-78760DA5F696}" type="datetimeFigureOut">
              <a:rPr lang="en-US" smtClean="0"/>
              <a:t>3/28/2020</a:t>
            </a:fld>
            <a:endParaRPr lang="en-US"/>
          </a:p>
        </p:txBody>
      </p:sp>
      <p:sp>
        <p:nvSpPr>
          <p:cNvPr id="5" name="Footer Placeholder 4">
            <a:extLst>
              <a:ext uri="{FF2B5EF4-FFF2-40B4-BE49-F238E27FC236}">
                <a16:creationId xmlns:a16="http://schemas.microsoft.com/office/drawing/2014/main" id="{2F2707D4-4FB9-4533-9FA0-3C0D74F716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A6C237-1C10-4465-BED2-07D32643DAE4}"/>
              </a:ext>
            </a:extLst>
          </p:cNvPr>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1705361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97F2F-5E9F-4AEA-A975-6B29D97F5C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89FABA-4730-4881-A2B0-2AFCE07CAC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DA53F6-1C82-4815-865A-0A198BF632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40F2CD-88BF-4644-BFB8-7C6ECDE8BA65}"/>
              </a:ext>
            </a:extLst>
          </p:cNvPr>
          <p:cNvSpPr>
            <a:spLocks noGrp="1"/>
          </p:cNvSpPr>
          <p:nvPr>
            <p:ph type="dt" sz="half" idx="10"/>
          </p:nvPr>
        </p:nvSpPr>
        <p:spPr/>
        <p:txBody>
          <a:bodyPr/>
          <a:lstStyle/>
          <a:p>
            <a:fld id="{347023B8-2026-4803-BCBC-78760DA5F696}" type="datetimeFigureOut">
              <a:rPr lang="en-US" smtClean="0"/>
              <a:t>3/28/2020</a:t>
            </a:fld>
            <a:endParaRPr lang="en-US"/>
          </a:p>
        </p:txBody>
      </p:sp>
      <p:sp>
        <p:nvSpPr>
          <p:cNvPr id="6" name="Footer Placeholder 5">
            <a:extLst>
              <a:ext uri="{FF2B5EF4-FFF2-40B4-BE49-F238E27FC236}">
                <a16:creationId xmlns:a16="http://schemas.microsoft.com/office/drawing/2014/main" id="{20A7712A-5BAA-46BE-B65E-C88B5D9537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5AB0F0-5AA3-4CC2-84C6-5192AAA8991C}"/>
              </a:ext>
            </a:extLst>
          </p:cNvPr>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1641758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497EE-7500-45A8-8F46-175BCD78BC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8EA164-FFD7-44B4-9224-757ED7DDED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1C43A5-E1C9-4347-AC0D-5D969F0949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305E6D-A9E7-4648-9D8C-441ADB10FD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6FC696-1488-4220-8023-5D7C0F8DC0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1A66A6-6FC2-4D77-BCAB-0D6998513D10}"/>
              </a:ext>
            </a:extLst>
          </p:cNvPr>
          <p:cNvSpPr>
            <a:spLocks noGrp="1"/>
          </p:cNvSpPr>
          <p:nvPr>
            <p:ph type="dt" sz="half" idx="10"/>
          </p:nvPr>
        </p:nvSpPr>
        <p:spPr/>
        <p:txBody>
          <a:bodyPr/>
          <a:lstStyle/>
          <a:p>
            <a:fld id="{347023B8-2026-4803-BCBC-78760DA5F696}" type="datetimeFigureOut">
              <a:rPr lang="en-US" smtClean="0"/>
              <a:t>3/28/2020</a:t>
            </a:fld>
            <a:endParaRPr lang="en-US"/>
          </a:p>
        </p:txBody>
      </p:sp>
      <p:sp>
        <p:nvSpPr>
          <p:cNvPr id="8" name="Footer Placeholder 7">
            <a:extLst>
              <a:ext uri="{FF2B5EF4-FFF2-40B4-BE49-F238E27FC236}">
                <a16:creationId xmlns:a16="http://schemas.microsoft.com/office/drawing/2014/main" id="{95546550-E468-4B64-80A8-E47248550F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20A283-E54D-485C-860C-4EFE51324DA5}"/>
              </a:ext>
            </a:extLst>
          </p:cNvPr>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2876786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6D802-F980-4D33-BFD9-CDA5312EC8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220FE2-84BD-4303-B8CD-94447494E771}"/>
              </a:ext>
            </a:extLst>
          </p:cNvPr>
          <p:cNvSpPr>
            <a:spLocks noGrp="1"/>
          </p:cNvSpPr>
          <p:nvPr>
            <p:ph type="dt" sz="half" idx="10"/>
          </p:nvPr>
        </p:nvSpPr>
        <p:spPr/>
        <p:txBody>
          <a:bodyPr/>
          <a:lstStyle/>
          <a:p>
            <a:fld id="{347023B8-2026-4803-BCBC-78760DA5F696}" type="datetimeFigureOut">
              <a:rPr lang="en-US" smtClean="0"/>
              <a:t>3/28/2020</a:t>
            </a:fld>
            <a:endParaRPr lang="en-US"/>
          </a:p>
        </p:txBody>
      </p:sp>
      <p:sp>
        <p:nvSpPr>
          <p:cNvPr id="4" name="Footer Placeholder 3">
            <a:extLst>
              <a:ext uri="{FF2B5EF4-FFF2-40B4-BE49-F238E27FC236}">
                <a16:creationId xmlns:a16="http://schemas.microsoft.com/office/drawing/2014/main" id="{0B112AA9-47E4-4C4D-9AC7-9D714F8490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E7990D-158D-49FA-8EA3-D3153D30825A}"/>
              </a:ext>
            </a:extLst>
          </p:cNvPr>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108917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868BCB-39D7-482D-8FF9-9E937C0FDB17}"/>
              </a:ext>
            </a:extLst>
          </p:cNvPr>
          <p:cNvSpPr>
            <a:spLocks noGrp="1"/>
          </p:cNvSpPr>
          <p:nvPr>
            <p:ph type="dt" sz="half" idx="10"/>
          </p:nvPr>
        </p:nvSpPr>
        <p:spPr/>
        <p:txBody>
          <a:bodyPr/>
          <a:lstStyle/>
          <a:p>
            <a:fld id="{347023B8-2026-4803-BCBC-78760DA5F696}" type="datetimeFigureOut">
              <a:rPr lang="en-US" smtClean="0"/>
              <a:t>3/28/2020</a:t>
            </a:fld>
            <a:endParaRPr lang="en-US"/>
          </a:p>
        </p:txBody>
      </p:sp>
      <p:sp>
        <p:nvSpPr>
          <p:cNvPr id="3" name="Footer Placeholder 2">
            <a:extLst>
              <a:ext uri="{FF2B5EF4-FFF2-40B4-BE49-F238E27FC236}">
                <a16:creationId xmlns:a16="http://schemas.microsoft.com/office/drawing/2014/main" id="{E4125EB9-0A89-4614-8DFC-99E294F0D2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E8EFC8-7DBE-4A62-83B2-00A32784370E}"/>
              </a:ext>
            </a:extLst>
          </p:cNvPr>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2385050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98BDE-F939-4770-A8E7-51F62EB3DF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4AF816-7E18-4083-870F-6429516727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9BB1D8-0191-4FE6-86F7-DA2946D387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B4413-6ADE-4657-8C6B-F955C15E7D11}"/>
              </a:ext>
            </a:extLst>
          </p:cNvPr>
          <p:cNvSpPr>
            <a:spLocks noGrp="1"/>
          </p:cNvSpPr>
          <p:nvPr>
            <p:ph type="dt" sz="half" idx="10"/>
          </p:nvPr>
        </p:nvSpPr>
        <p:spPr/>
        <p:txBody>
          <a:bodyPr/>
          <a:lstStyle/>
          <a:p>
            <a:fld id="{347023B8-2026-4803-BCBC-78760DA5F696}" type="datetimeFigureOut">
              <a:rPr lang="en-US" smtClean="0"/>
              <a:t>3/28/2020</a:t>
            </a:fld>
            <a:endParaRPr lang="en-US"/>
          </a:p>
        </p:txBody>
      </p:sp>
      <p:sp>
        <p:nvSpPr>
          <p:cNvPr id="6" name="Footer Placeholder 5">
            <a:extLst>
              <a:ext uri="{FF2B5EF4-FFF2-40B4-BE49-F238E27FC236}">
                <a16:creationId xmlns:a16="http://schemas.microsoft.com/office/drawing/2014/main" id="{D73E0EEF-0598-4E18-AD21-6E86A10DA9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C569B3-8F71-48B6-8EA0-6344F8838A84}"/>
              </a:ext>
            </a:extLst>
          </p:cNvPr>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491961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299C9-2152-4D7C-BB83-97197CC3B7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3B41C2-DB53-4F5E-BA6F-3557A86D39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622253C-2B1F-4405-A7AE-262BC34F7D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887DE-902B-4EE6-9379-0CBDED8928D8}"/>
              </a:ext>
            </a:extLst>
          </p:cNvPr>
          <p:cNvSpPr>
            <a:spLocks noGrp="1"/>
          </p:cNvSpPr>
          <p:nvPr>
            <p:ph type="dt" sz="half" idx="10"/>
          </p:nvPr>
        </p:nvSpPr>
        <p:spPr/>
        <p:txBody>
          <a:bodyPr/>
          <a:lstStyle/>
          <a:p>
            <a:fld id="{347023B8-2026-4803-BCBC-78760DA5F696}" type="datetimeFigureOut">
              <a:rPr lang="en-US" smtClean="0"/>
              <a:t>3/28/2020</a:t>
            </a:fld>
            <a:endParaRPr lang="en-US"/>
          </a:p>
        </p:txBody>
      </p:sp>
      <p:sp>
        <p:nvSpPr>
          <p:cNvPr id="6" name="Footer Placeholder 5">
            <a:extLst>
              <a:ext uri="{FF2B5EF4-FFF2-40B4-BE49-F238E27FC236}">
                <a16:creationId xmlns:a16="http://schemas.microsoft.com/office/drawing/2014/main" id="{2569C4F6-0760-4643-9532-0C89150730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D91DE7-48DB-45B8-A570-DCAF25C10A60}"/>
              </a:ext>
            </a:extLst>
          </p:cNvPr>
          <p:cNvSpPr>
            <a:spLocks noGrp="1"/>
          </p:cNvSpPr>
          <p:nvPr>
            <p:ph type="sldNum" sz="quarter" idx="12"/>
          </p:nvPr>
        </p:nvSpPr>
        <p:spPr/>
        <p:txBody>
          <a:bodyPr/>
          <a:lstStyle/>
          <a:p>
            <a:fld id="{1453C33F-4906-4330-B47A-695203E7665E}" type="slidenum">
              <a:rPr lang="en-US" smtClean="0"/>
              <a:t>‹#›</a:t>
            </a:fld>
            <a:endParaRPr lang="en-US"/>
          </a:p>
        </p:txBody>
      </p:sp>
    </p:spTree>
    <p:extLst>
      <p:ext uri="{BB962C8B-B14F-4D97-AF65-F5344CB8AC3E}">
        <p14:creationId xmlns:p14="http://schemas.microsoft.com/office/powerpoint/2010/main" val="26817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29D01E-F73A-44B1-9FCC-12649FC777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BFAA59-FBC0-47DC-8B6E-0B7FABC31A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62BF03-E052-4069-A48B-0A0B62818B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023B8-2026-4803-BCBC-78760DA5F696}" type="datetimeFigureOut">
              <a:rPr lang="en-US" smtClean="0"/>
              <a:t>3/28/2020</a:t>
            </a:fld>
            <a:endParaRPr lang="en-US"/>
          </a:p>
        </p:txBody>
      </p:sp>
      <p:sp>
        <p:nvSpPr>
          <p:cNvPr id="5" name="Footer Placeholder 4">
            <a:extLst>
              <a:ext uri="{FF2B5EF4-FFF2-40B4-BE49-F238E27FC236}">
                <a16:creationId xmlns:a16="http://schemas.microsoft.com/office/drawing/2014/main" id="{CD02A880-438C-43BD-930C-85EA43EE32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7C780B-BE24-4D40-A7ED-D53F872A67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3C33F-4906-4330-B47A-695203E7665E}" type="slidenum">
              <a:rPr lang="en-US" smtClean="0"/>
              <a:t>‹#›</a:t>
            </a:fld>
            <a:endParaRPr lang="en-US"/>
          </a:p>
        </p:txBody>
      </p:sp>
    </p:spTree>
    <p:extLst>
      <p:ext uri="{BB962C8B-B14F-4D97-AF65-F5344CB8AC3E}">
        <p14:creationId xmlns:p14="http://schemas.microsoft.com/office/powerpoint/2010/main" val="4057200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47023B8-2026-4803-BCBC-78760DA5F696}" type="datetimeFigureOut">
              <a:rPr lang="en-US" smtClean="0"/>
              <a:t>3/28/2020</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453C33F-4906-4330-B47A-695203E7665E}" type="slidenum">
              <a:rPr lang="en-US" smtClean="0"/>
              <a:t>‹#›</a:t>
            </a:fld>
            <a:endParaRPr lang="en-US"/>
          </a:p>
        </p:txBody>
      </p:sp>
    </p:spTree>
    <p:extLst>
      <p:ext uri="{BB962C8B-B14F-4D97-AF65-F5344CB8AC3E}">
        <p14:creationId xmlns:p14="http://schemas.microsoft.com/office/powerpoint/2010/main" val="165254104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2097088"/>
          </a:xfrm>
          <a:solidFill>
            <a:schemeClr val="accent4">
              <a:lumMod val="75000"/>
            </a:schemeClr>
          </a:solidFill>
        </p:spPr>
        <p:style>
          <a:lnRef idx="0">
            <a:schemeClr val="accent4"/>
          </a:lnRef>
          <a:fillRef idx="3">
            <a:schemeClr val="accent4"/>
          </a:fillRef>
          <a:effectRef idx="3">
            <a:schemeClr val="accent4"/>
          </a:effectRef>
          <a:fontRef idx="minor">
            <a:schemeClr val="lt1"/>
          </a:fontRef>
        </p:style>
        <p:txBody>
          <a:bodyPr>
            <a:normAutofit/>
          </a:bodyPr>
          <a:lstStyle/>
          <a:p>
            <a:pPr algn="ctr"/>
            <a:r>
              <a:rPr lang="en-US" sz="8800" u="sng" dirty="0">
                <a:solidFill>
                  <a:srgbClr val="FFFF00"/>
                </a:solidFill>
              </a:rPr>
              <a:t>CANCER PREVENTION </a:t>
            </a:r>
          </a:p>
        </p:txBody>
      </p:sp>
      <p:sp>
        <p:nvSpPr>
          <p:cNvPr id="3" name="Content Placeholder 2"/>
          <p:cNvSpPr>
            <a:spLocks noGrp="1"/>
          </p:cNvSpPr>
          <p:nvPr>
            <p:ph idx="1"/>
          </p:nvPr>
        </p:nvSpPr>
        <p:spPr>
          <a:xfrm>
            <a:off x="0" y="2097089"/>
            <a:ext cx="12192000" cy="4760912"/>
          </a:xfrm>
          <a:solidFill>
            <a:srgbClr val="002060"/>
          </a:solidFill>
        </p:spPr>
        <p:style>
          <a:lnRef idx="0">
            <a:schemeClr val="accent4"/>
          </a:lnRef>
          <a:fillRef idx="3">
            <a:schemeClr val="accent4"/>
          </a:fillRef>
          <a:effectRef idx="3">
            <a:schemeClr val="accent4"/>
          </a:effectRef>
          <a:fontRef idx="minor">
            <a:schemeClr val="lt1"/>
          </a:fontRef>
        </p:style>
        <p:txBody>
          <a:bodyPr>
            <a:normAutofit/>
          </a:bodyPr>
          <a:lstStyle/>
          <a:p>
            <a:pPr marL="0" lvl="0" indent="0" algn="ctr">
              <a:lnSpc>
                <a:spcPct val="85000"/>
              </a:lnSpc>
              <a:spcBef>
                <a:spcPts val="1300"/>
              </a:spcBef>
              <a:buSzTx/>
              <a:buNone/>
            </a:pPr>
            <a:r>
              <a:rPr lang="en-US" sz="4800" dirty="0">
                <a:solidFill>
                  <a:srgbClr val="8CC600">
                    <a:lumMod val="40000"/>
                    <a:lumOff val="60000"/>
                  </a:srgbClr>
                </a:solidFill>
                <a:latin typeface="AR DELANEY" panose="02000000000000000000" pitchFamily="2" charset="0"/>
              </a:rPr>
              <a:t>For </a:t>
            </a:r>
            <a:endParaRPr lang="en-US" sz="4800" dirty="0">
              <a:solidFill>
                <a:srgbClr val="FFFFFF"/>
              </a:solidFill>
              <a:latin typeface="AR DELANEY" panose="02000000000000000000" pitchFamily="2" charset="0"/>
            </a:endParaRPr>
          </a:p>
          <a:p>
            <a:pPr marL="0" lvl="0" indent="0" algn="ctr">
              <a:lnSpc>
                <a:spcPct val="85000"/>
              </a:lnSpc>
              <a:spcBef>
                <a:spcPts val="1300"/>
              </a:spcBef>
              <a:buSzTx/>
              <a:buNone/>
            </a:pPr>
            <a:r>
              <a:rPr lang="en-US" sz="4800" dirty="0">
                <a:solidFill>
                  <a:srgbClr val="00AEEF"/>
                </a:solidFill>
                <a:latin typeface="AR DELANEY" panose="02000000000000000000" pitchFamily="2" charset="0"/>
              </a:rPr>
              <a:t>MD of Surgical Oncology at</a:t>
            </a:r>
          </a:p>
          <a:p>
            <a:pPr marL="0" lvl="0" indent="0" algn="ctr">
              <a:lnSpc>
                <a:spcPct val="85000"/>
              </a:lnSpc>
              <a:spcBef>
                <a:spcPts val="1300"/>
              </a:spcBef>
              <a:buSzTx/>
              <a:buNone/>
            </a:pPr>
            <a:r>
              <a:rPr lang="en-US" sz="4800" dirty="0">
                <a:solidFill>
                  <a:srgbClr val="00AEEF"/>
                </a:solidFill>
                <a:latin typeface="AR DELANEY" panose="02000000000000000000" pitchFamily="2" charset="0"/>
              </a:rPr>
              <a:t>Faculty of medicine Mansoura University</a:t>
            </a:r>
            <a:r>
              <a:rPr lang="en-US" dirty="0">
                <a:solidFill>
                  <a:srgbClr val="00AEEF"/>
                </a:solidFill>
                <a:latin typeface="AR DELANEY" panose="02000000000000000000" pitchFamily="2" charset="0"/>
              </a:rPr>
              <a:t>.</a:t>
            </a:r>
          </a:p>
          <a:p>
            <a:pPr marL="0" lvl="0" indent="0" algn="ctr">
              <a:lnSpc>
                <a:spcPct val="85000"/>
              </a:lnSpc>
              <a:spcBef>
                <a:spcPts val="1300"/>
              </a:spcBef>
              <a:buSzTx/>
              <a:buNone/>
            </a:pPr>
            <a:r>
              <a:rPr lang="en-US" sz="3600" dirty="0">
                <a:solidFill>
                  <a:srgbClr val="FFBE00"/>
                </a:solidFill>
                <a:latin typeface="AR DELANEY" panose="02000000000000000000" pitchFamily="2" charset="0"/>
                <a:ea typeface="MingLiU-ExtB" panose="02020500000000000000" pitchFamily="18" charset="-120"/>
              </a:rPr>
              <a:t>Oncology Center Mansoura University(OCMU)  </a:t>
            </a:r>
          </a:p>
          <a:p>
            <a:pPr marL="0" indent="0">
              <a:buNone/>
            </a:pPr>
            <a:endParaRPr lang="en-US" dirty="0"/>
          </a:p>
        </p:txBody>
      </p:sp>
    </p:spTree>
    <p:extLst>
      <p:ext uri="{BB962C8B-B14F-4D97-AF65-F5344CB8AC3E}">
        <p14:creationId xmlns:p14="http://schemas.microsoft.com/office/powerpoint/2010/main" val="23977093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5811FF-853C-4776-8C83-F4479C0C8563}"/>
              </a:ext>
            </a:extLst>
          </p:cNvPr>
          <p:cNvSpPr/>
          <p:nvPr/>
        </p:nvSpPr>
        <p:spPr>
          <a:xfrm>
            <a:off x="0" y="1"/>
            <a:ext cx="12192000" cy="5632311"/>
          </a:xfrm>
          <a:prstGeom prst="rect">
            <a:avLst/>
          </a:prstGeom>
        </p:spPr>
        <p:txBody>
          <a:bodyPr wrap="square">
            <a:spAutoFit/>
          </a:bodyPr>
          <a:lstStyle/>
          <a:p>
            <a:pPr marL="571500" indent="-571500">
              <a:buFont typeface="Arial" panose="020B0604020202020204" pitchFamily="34" charset="0"/>
              <a:buChar char="•"/>
            </a:pPr>
            <a:r>
              <a:rPr lang="en-US" sz="4000" dirty="0"/>
              <a:t>A personal history of colorectal cancer or adenomatous polyps</a:t>
            </a:r>
          </a:p>
          <a:p>
            <a:pPr marL="571500" lvl="0" indent="-571500">
              <a:buFont typeface="Arial" panose="020B0604020202020204" pitchFamily="34" charset="0"/>
              <a:buChar char="•"/>
            </a:pPr>
            <a:r>
              <a:rPr lang="en-US" sz="4000" dirty="0"/>
              <a:t>A strong family history of colorectal cancer or polyps (cancer or polyps in a first- degree relative younger than 60 or in two first-degree relatives of any age) A personal history of chronic inflammatory bowel disease</a:t>
            </a:r>
          </a:p>
          <a:p>
            <a:pPr marL="571500" indent="-571500">
              <a:buFont typeface="Arial" panose="020B0604020202020204" pitchFamily="34" charset="0"/>
              <a:buChar char="•"/>
            </a:pPr>
            <a:r>
              <a:rPr lang="en-US" sz="4000" dirty="0"/>
              <a:t> A family history of a hereditary colorectal cancer syndrome (familial adenomatous polyposis or hereditary nonpolyposis colon cancer)</a:t>
            </a:r>
          </a:p>
        </p:txBody>
      </p:sp>
    </p:spTree>
    <p:extLst>
      <p:ext uri="{BB962C8B-B14F-4D97-AF65-F5344CB8AC3E}">
        <p14:creationId xmlns:p14="http://schemas.microsoft.com/office/powerpoint/2010/main" val="76058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0" y="0"/>
            <a:ext cx="12192000" cy="5791201"/>
          </a:xfrm>
        </p:spPr>
        <p:txBody>
          <a:bodyPr>
            <a:noAutofit/>
          </a:bodyPr>
          <a:lstStyle/>
          <a:p>
            <a:pPr lvl="0"/>
            <a:r>
              <a:rPr lang="en-US" sz="4000" b="1" dirty="0"/>
              <a:t>Cervical Cancer:</a:t>
            </a:r>
          </a:p>
          <a:p>
            <a:r>
              <a:rPr lang="en-US" sz="4000" b="1" dirty="0"/>
              <a:t> </a:t>
            </a:r>
            <a:r>
              <a:rPr lang="en-US" sz="4000" dirty="0"/>
              <a:t>All women should begin cervical cancer screening about 3 years after they begin having vaginal intercourse, but no later than when they are 21 years old.</a:t>
            </a:r>
          </a:p>
          <a:p>
            <a:r>
              <a:rPr lang="en-US" sz="4000" dirty="0"/>
              <a:t>Screening should be done every year with the regular Pap test or every 2 years using the newer liquid-based Pap test.</a:t>
            </a:r>
          </a:p>
          <a:p>
            <a:endParaRPr lang="en-US" sz="4000" dirty="0"/>
          </a:p>
        </p:txBody>
      </p:sp>
    </p:spTree>
    <p:extLst>
      <p:ext uri="{BB962C8B-B14F-4D97-AF65-F5344CB8AC3E}">
        <p14:creationId xmlns:p14="http://schemas.microsoft.com/office/powerpoint/2010/main" val="3815578312"/>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FCCAFDB-646F-4594-9867-B741A662F74C}"/>
              </a:ext>
            </a:extLst>
          </p:cNvPr>
          <p:cNvSpPr/>
          <p:nvPr/>
        </p:nvSpPr>
        <p:spPr>
          <a:xfrm>
            <a:off x="0" y="197346"/>
            <a:ext cx="12192000" cy="5632311"/>
          </a:xfrm>
          <a:prstGeom prst="rect">
            <a:avLst/>
          </a:prstGeom>
        </p:spPr>
        <p:txBody>
          <a:bodyPr wrap="square">
            <a:spAutoFit/>
          </a:bodyPr>
          <a:lstStyle/>
          <a:p>
            <a:pPr marL="571500" lvl="0" indent="-571500">
              <a:buFont typeface="Arial" panose="020B0604020202020204" pitchFamily="34" charset="0"/>
              <a:buChar char="•"/>
            </a:pPr>
            <a:r>
              <a:rPr lang="en-US" sz="4000" dirty="0"/>
              <a:t>Beginning at age 30, women who have had 3 normal Pap test results in a row may get screened every 2 to 3 years with either the conventional (regular) or liquid-based Pap test.</a:t>
            </a:r>
          </a:p>
          <a:p>
            <a:pPr marL="571500" indent="-571500">
              <a:buFont typeface="Arial" panose="020B0604020202020204" pitchFamily="34" charset="0"/>
              <a:buChar char="•"/>
            </a:pPr>
            <a:r>
              <a:rPr lang="en-US" sz="4000" dirty="0"/>
              <a:t>Women who have certain risk factors such as diethylstilbestrol (DES) exposure before birth, HIV infection, or a weakened immune system due to organ transplant, chemotherapy, or chronic steroid use should continue to be screened annually.</a:t>
            </a:r>
          </a:p>
        </p:txBody>
      </p:sp>
    </p:spTree>
    <p:extLst>
      <p:ext uri="{BB962C8B-B14F-4D97-AF65-F5344CB8AC3E}">
        <p14:creationId xmlns:p14="http://schemas.microsoft.com/office/powerpoint/2010/main" val="3840586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4617E0-D4A1-4CBC-A28F-35A87223DE53}"/>
              </a:ext>
            </a:extLst>
          </p:cNvPr>
          <p:cNvSpPr/>
          <p:nvPr/>
        </p:nvSpPr>
        <p:spPr>
          <a:xfrm>
            <a:off x="0" y="0"/>
            <a:ext cx="12192000" cy="5016758"/>
          </a:xfrm>
          <a:prstGeom prst="rect">
            <a:avLst/>
          </a:prstGeom>
        </p:spPr>
        <p:txBody>
          <a:bodyPr wrap="square">
            <a:spAutoFit/>
          </a:bodyPr>
          <a:lstStyle/>
          <a:p>
            <a:pPr marL="571500" indent="-571500">
              <a:buFont typeface="Arial" panose="020B0604020202020204" pitchFamily="34" charset="0"/>
              <a:buChar char="•"/>
            </a:pPr>
            <a:r>
              <a:rPr lang="en-US" sz="4000" dirty="0"/>
              <a:t>Another reasonable option for women over 30 is to get screened every 3 years (but not less frequently) with either the conventional or liquid-based Pap test, plus the HPV DNA test.</a:t>
            </a:r>
          </a:p>
          <a:p>
            <a:pPr marL="571500" lvl="0" indent="-571500">
              <a:buFont typeface="Arial" panose="020B0604020202020204" pitchFamily="34" charset="0"/>
              <a:buChar char="•"/>
            </a:pPr>
            <a:r>
              <a:rPr lang="en-US" sz="4000" dirty="0"/>
              <a:t>Women70 years of age or older who have had 3 or more normal Pap tests in a row and no abnormal Pap test results in the last 10 years may choose to stop having cervical cancer screening.</a:t>
            </a:r>
          </a:p>
        </p:txBody>
      </p:sp>
    </p:spTree>
    <p:extLst>
      <p:ext uri="{BB962C8B-B14F-4D97-AF65-F5344CB8AC3E}">
        <p14:creationId xmlns:p14="http://schemas.microsoft.com/office/powerpoint/2010/main" val="1806715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951F3C-9480-4FCF-AA72-53AFA3990652}"/>
              </a:ext>
            </a:extLst>
          </p:cNvPr>
          <p:cNvSpPr/>
          <p:nvPr/>
        </p:nvSpPr>
        <p:spPr>
          <a:xfrm>
            <a:off x="65314" y="1"/>
            <a:ext cx="12126686" cy="6863417"/>
          </a:xfrm>
          <a:prstGeom prst="rect">
            <a:avLst/>
          </a:prstGeom>
        </p:spPr>
        <p:txBody>
          <a:bodyPr wrap="square">
            <a:spAutoFit/>
          </a:bodyPr>
          <a:lstStyle/>
          <a:p>
            <a:pPr marL="571500" indent="-571500">
              <a:buFont typeface="Arial" panose="020B0604020202020204" pitchFamily="34" charset="0"/>
              <a:buChar char="•"/>
            </a:pPr>
            <a:r>
              <a:rPr lang="en-US" sz="4000" dirty="0"/>
              <a:t>Women with a history of cervical cancer, DES exposure before birth, HIV infection or a weakened immune system should continue to have screening as long as they are in good health.</a:t>
            </a:r>
          </a:p>
          <a:p>
            <a:pPr marL="571500" lvl="0" indent="-571500">
              <a:buFont typeface="Arial" panose="020B0604020202020204" pitchFamily="34" charset="0"/>
              <a:buChar char="•"/>
            </a:pPr>
            <a:r>
              <a:rPr lang="en-US" sz="4000" dirty="0"/>
              <a:t>Women who have had a total hysterectomy (removal of the uterus and cervix) may also choose to stop having cervical cancer screening, unless the surgery was done as a treatment for cervical cancer or pre-cancer. Women who have had a hysterectomy without removal of the cervix should continue to follow the guidelines above.  </a:t>
            </a:r>
          </a:p>
        </p:txBody>
      </p:sp>
    </p:spTree>
    <p:extLst>
      <p:ext uri="{BB962C8B-B14F-4D97-AF65-F5344CB8AC3E}">
        <p14:creationId xmlns:p14="http://schemas.microsoft.com/office/powerpoint/2010/main" val="2238787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0" y="0"/>
            <a:ext cx="12192000" cy="6858000"/>
          </a:xfrm>
        </p:spPr>
        <p:txBody>
          <a:bodyPr>
            <a:noAutofit/>
          </a:bodyPr>
          <a:lstStyle/>
          <a:p>
            <a:pPr lvl="0"/>
            <a:r>
              <a:rPr lang="en-US" sz="4000" b="1" dirty="0"/>
              <a:t>Endometrial (Uterine) Cancer:</a:t>
            </a:r>
          </a:p>
          <a:p>
            <a:r>
              <a:rPr lang="en-US" sz="4000" b="1" dirty="0"/>
              <a:t> </a:t>
            </a:r>
            <a:r>
              <a:rPr lang="en-US" sz="4000" dirty="0"/>
              <a:t>All women should be informed about the risks and symptoms of endometrial cancer, and strongly encouraged to report any unexpected bleeding or spotting to their doctors.</a:t>
            </a:r>
          </a:p>
          <a:p>
            <a:r>
              <a:rPr lang="en-US" sz="4000" dirty="0"/>
              <a:t>For women with or at high risk for hereditary non-polyposis colon cancer (HNPCC), annual screening should be offered for endometrial cancer with endometrial biopsy beginning at age 35.</a:t>
            </a:r>
          </a:p>
          <a:p>
            <a:endParaRPr lang="en-US" sz="4000" dirty="0"/>
          </a:p>
        </p:txBody>
      </p:sp>
    </p:spTree>
    <p:extLst>
      <p:ext uri="{BB962C8B-B14F-4D97-AF65-F5344CB8AC3E}">
        <p14:creationId xmlns:p14="http://schemas.microsoft.com/office/powerpoint/2010/main" val="2222026785"/>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5799226-2765-47B6-8D56-6CF819E8D2B1}"/>
              </a:ext>
            </a:extLst>
          </p:cNvPr>
          <p:cNvSpPr/>
          <p:nvPr/>
        </p:nvSpPr>
        <p:spPr>
          <a:xfrm>
            <a:off x="0" y="192395"/>
            <a:ext cx="12192000" cy="5632311"/>
          </a:xfrm>
          <a:prstGeom prst="rect">
            <a:avLst/>
          </a:prstGeom>
        </p:spPr>
        <p:txBody>
          <a:bodyPr wrap="square">
            <a:spAutoFit/>
          </a:bodyPr>
          <a:lstStyle/>
          <a:p>
            <a:pPr marL="571500" lvl="0" indent="-571500">
              <a:buFont typeface="Arial" panose="020B0604020202020204" pitchFamily="34" charset="0"/>
              <a:buChar char="•"/>
            </a:pPr>
            <a:r>
              <a:rPr lang="en-US" sz="3600" b="1" dirty="0"/>
              <a:t>Prostate Cancer:</a:t>
            </a:r>
          </a:p>
          <a:p>
            <a:pPr marL="571500" indent="-571500">
              <a:buFont typeface="Arial" panose="020B0604020202020204" pitchFamily="34" charset="0"/>
              <a:buChar char="•"/>
            </a:pPr>
            <a:r>
              <a:rPr lang="en-US" sz="3600" b="1" dirty="0"/>
              <a:t> </a:t>
            </a:r>
            <a:r>
              <a:rPr lang="en-US" sz="3600" dirty="0"/>
              <a:t>Both the prostate-specific antigen (PSA) blood test and digital rectal examination (DRE) should be offered annually, beginning at age 50, to men who have at least a 10-year life expectancy.</a:t>
            </a:r>
          </a:p>
          <a:p>
            <a:pPr marL="571500" indent="-571500">
              <a:buFont typeface="Arial" panose="020B0604020202020204" pitchFamily="34" charset="0"/>
              <a:buChar char="•"/>
            </a:pPr>
            <a:r>
              <a:rPr lang="en-US" sz="3600" dirty="0"/>
              <a:t>Men at high risk (African-American men and men with a strong family  of one or more first-degree relatives (father, brothers) diagnosed at an early age) should begin testing at age 45.</a:t>
            </a:r>
          </a:p>
          <a:p>
            <a:pPr marL="571500" indent="-571500">
              <a:buFont typeface="Arial" panose="020B0604020202020204" pitchFamily="34" charset="0"/>
              <a:buChar char="•"/>
            </a:pPr>
            <a:r>
              <a:rPr lang="en-US" sz="3600" dirty="0"/>
              <a:t>Men at even higher risk, due to multiple first-degree relatives affected at an early age, could begin testing at age 40.</a:t>
            </a:r>
          </a:p>
        </p:txBody>
      </p:sp>
    </p:spTree>
    <p:extLst>
      <p:ext uri="{BB962C8B-B14F-4D97-AF65-F5344CB8AC3E}">
        <p14:creationId xmlns:p14="http://schemas.microsoft.com/office/powerpoint/2010/main" val="4291743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0004A4-A279-4FB6-A4B5-8A82D12D8C47}"/>
              </a:ext>
            </a:extLst>
          </p:cNvPr>
          <p:cNvSpPr/>
          <p:nvPr/>
        </p:nvSpPr>
        <p:spPr>
          <a:xfrm>
            <a:off x="0" y="72241"/>
            <a:ext cx="12192000" cy="5632311"/>
          </a:xfrm>
          <a:prstGeom prst="rect">
            <a:avLst/>
          </a:prstGeom>
        </p:spPr>
        <p:txBody>
          <a:bodyPr wrap="square">
            <a:spAutoFit/>
          </a:bodyPr>
          <a:lstStyle/>
          <a:p>
            <a:pPr marL="571500" indent="-571500">
              <a:buFont typeface="Arial" panose="020B0604020202020204" pitchFamily="34" charset="0"/>
              <a:buChar char="•"/>
            </a:pPr>
            <a:r>
              <a:rPr lang="en-US" sz="4000" dirty="0"/>
              <a:t>Depending on the results of this initial test, no further testing might be needed until age 45</a:t>
            </a:r>
          </a:p>
          <a:p>
            <a:pPr marL="571500" indent="-571500">
              <a:buFont typeface="Arial" panose="020B0604020202020204" pitchFamily="34" charset="0"/>
              <a:buChar char="•"/>
            </a:pPr>
            <a:r>
              <a:rPr lang="en-US" sz="4000" b="1" dirty="0"/>
              <a:t>Tertiary Prevention:</a:t>
            </a:r>
          </a:p>
          <a:p>
            <a:pPr marL="571500" indent="-571500">
              <a:buFont typeface="Arial" panose="020B0604020202020204" pitchFamily="34" charset="0"/>
              <a:buChar char="•"/>
            </a:pPr>
            <a:r>
              <a:rPr lang="en-US" sz="4000" dirty="0"/>
              <a:t>— Abnormality is cancer/incurable illness</a:t>
            </a:r>
          </a:p>
          <a:p>
            <a:pPr marL="571500" indent="-571500">
              <a:buFont typeface="Arial" panose="020B0604020202020204" pitchFamily="34" charset="0"/>
              <a:buChar char="•"/>
            </a:pPr>
            <a:r>
              <a:rPr lang="en-US" sz="4000" dirty="0"/>
              <a:t> Objectives:-</a:t>
            </a:r>
          </a:p>
          <a:p>
            <a:pPr marL="571500" lvl="0" indent="-571500">
              <a:buFont typeface="Arial" panose="020B0604020202020204" pitchFamily="34" charset="0"/>
              <a:buChar char="•"/>
            </a:pPr>
            <a:r>
              <a:rPr lang="en-US" sz="4000" dirty="0"/>
              <a:t>Prevention of metastasis</a:t>
            </a:r>
          </a:p>
          <a:p>
            <a:pPr marL="571500" indent="-571500">
              <a:buFont typeface="Arial" panose="020B0604020202020204" pitchFamily="34" charset="0"/>
              <a:buChar char="•"/>
            </a:pPr>
            <a:r>
              <a:rPr lang="en-US" sz="4000" dirty="0"/>
              <a:t> Rehabilitation</a:t>
            </a:r>
          </a:p>
          <a:p>
            <a:pPr marL="571500" indent="-571500">
              <a:buFont typeface="Arial" panose="020B0604020202020204" pitchFamily="34" charset="0"/>
              <a:buChar char="•"/>
            </a:pPr>
            <a:r>
              <a:rPr lang="en-US" sz="4000" dirty="0"/>
              <a:t> Palliative purpose</a:t>
            </a:r>
          </a:p>
          <a:p>
            <a:endParaRPr lang="en-US" sz="4000" dirty="0"/>
          </a:p>
        </p:txBody>
      </p:sp>
    </p:spTree>
    <p:extLst>
      <p:ext uri="{BB962C8B-B14F-4D97-AF65-F5344CB8AC3E}">
        <p14:creationId xmlns:p14="http://schemas.microsoft.com/office/powerpoint/2010/main" val="591036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7D12C3-120D-4F8E-B011-E4F8F637BABF}"/>
              </a:ext>
            </a:extLst>
          </p:cNvPr>
          <p:cNvSpPr>
            <a:spLocks noGrp="1"/>
          </p:cNvSpPr>
          <p:nvPr>
            <p:ph type="title"/>
          </p:nvPr>
        </p:nvSpPr>
        <p:spPr/>
        <p:txBody>
          <a:bodyPr/>
          <a:lstStyle/>
          <a:p>
            <a:r>
              <a:rPr lang="en-US" b="1" u="sng" dirty="0">
                <a:solidFill>
                  <a:srgbClr val="FF0000"/>
                </a:solidFill>
              </a:rPr>
              <a:t>Preventive strategies of breast cancer</a:t>
            </a:r>
            <a:br>
              <a:rPr lang="en-US" u="sng" dirty="0">
                <a:solidFill>
                  <a:srgbClr val="FF0000"/>
                </a:solidFill>
              </a:rPr>
            </a:br>
            <a:endParaRPr lang="en-US" u="sng" dirty="0">
              <a:solidFill>
                <a:srgbClr val="FF0000"/>
              </a:solidFill>
            </a:endParaRPr>
          </a:p>
        </p:txBody>
      </p:sp>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0" y="1371600"/>
            <a:ext cx="12192000" cy="5486399"/>
          </a:xfrm>
        </p:spPr>
        <p:txBody>
          <a:bodyPr>
            <a:noAutofit/>
          </a:bodyPr>
          <a:lstStyle/>
          <a:p>
            <a:r>
              <a:rPr lang="en-US" sz="4000" b="1" dirty="0"/>
              <a:t>Types of breast cancer prevention:</a:t>
            </a:r>
          </a:p>
          <a:p>
            <a:r>
              <a:rPr lang="en-US" sz="4000" b="1" dirty="0"/>
              <a:t> </a:t>
            </a:r>
            <a:r>
              <a:rPr lang="en-US" sz="4000" dirty="0"/>
              <a:t>Primary prevention:</a:t>
            </a:r>
          </a:p>
          <a:p>
            <a:r>
              <a:rPr lang="en-US" sz="4000" dirty="0"/>
              <a:t> -Chemoprevention</a:t>
            </a:r>
          </a:p>
          <a:p>
            <a:r>
              <a:rPr lang="en-US" sz="4000" dirty="0"/>
              <a:t>-Risk reducing surgery</a:t>
            </a:r>
          </a:p>
          <a:p>
            <a:r>
              <a:rPr lang="en-US" sz="4000" dirty="0"/>
              <a:t> Secondary prevention:</a:t>
            </a:r>
          </a:p>
          <a:p>
            <a:r>
              <a:rPr lang="en-US" sz="4000" dirty="0"/>
              <a:t> Screening and early detection</a:t>
            </a:r>
          </a:p>
          <a:p>
            <a:endParaRPr lang="en-US" sz="4000" dirty="0"/>
          </a:p>
        </p:txBody>
      </p:sp>
    </p:spTree>
    <p:extLst>
      <p:ext uri="{BB962C8B-B14F-4D97-AF65-F5344CB8AC3E}">
        <p14:creationId xmlns:p14="http://schemas.microsoft.com/office/powerpoint/2010/main" val="4213290082"/>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49BFE5-7CA8-4332-BC8B-AABEC234D508}"/>
              </a:ext>
            </a:extLst>
          </p:cNvPr>
          <p:cNvSpPr/>
          <p:nvPr/>
        </p:nvSpPr>
        <p:spPr>
          <a:xfrm>
            <a:off x="0" y="0"/>
            <a:ext cx="12192000" cy="6863417"/>
          </a:xfrm>
          <a:prstGeom prst="rect">
            <a:avLst/>
          </a:prstGeom>
        </p:spPr>
        <p:txBody>
          <a:bodyPr wrap="square">
            <a:spAutoFit/>
          </a:bodyPr>
          <a:lstStyle/>
          <a:p>
            <a:pPr marL="571500" indent="-571500">
              <a:buFont typeface="Arial" panose="020B0604020202020204" pitchFamily="34" charset="0"/>
              <a:buChar char="•"/>
            </a:pPr>
            <a:r>
              <a:rPr lang="en-US" sz="4400" b="1" dirty="0"/>
              <a:t>Methods of screening of Breast Cancer:</a:t>
            </a:r>
          </a:p>
          <a:p>
            <a:pPr marL="571500" indent="-571500">
              <a:buFont typeface="Arial" panose="020B0604020202020204" pitchFamily="34" charset="0"/>
              <a:buChar char="•"/>
            </a:pPr>
            <a:r>
              <a:rPr lang="en-US" sz="4400" b="1" dirty="0"/>
              <a:t> </a:t>
            </a:r>
            <a:r>
              <a:rPr lang="en-US" sz="4400" u="sng" dirty="0"/>
              <a:t>Breast Self-Examination (BSE) = Breast awareness:</a:t>
            </a:r>
          </a:p>
          <a:p>
            <a:pPr marL="571500" indent="-571500">
              <a:buFont typeface="Arial" panose="020B0604020202020204" pitchFamily="34" charset="0"/>
              <a:buChar char="•"/>
            </a:pPr>
            <a:r>
              <a:rPr lang="en-US" sz="4400" dirty="0"/>
              <a:t> The outcome of cancers found by BSE was better than cancers found in women who did not practice BSE, as the average cancer size was smaller so they had lower stage of cancer at diagnosis, and better survival.</a:t>
            </a:r>
          </a:p>
          <a:p>
            <a:pPr marL="571500" indent="-571500">
              <a:buFont typeface="Arial" panose="020B0604020202020204" pitchFamily="34" charset="0"/>
              <a:buChar char="•"/>
            </a:pPr>
            <a:r>
              <a:rPr lang="en-US" sz="4400" dirty="0"/>
              <a:t>Starting at age 25 and in premenopausal women it is found to be most informative if done at end of menses.</a:t>
            </a:r>
          </a:p>
        </p:txBody>
      </p:sp>
    </p:spTree>
    <p:extLst>
      <p:ext uri="{BB962C8B-B14F-4D97-AF65-F5344CB8AC3E}">
        <p14:creationId xmlns:p14="http://schemas.microsoft.com/office/powerpoint/2010/main" val="2803501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7D12C3-120D-4F8E-B011-E4F8F637BABF}"/>
              </a:ext>
            </a:extLst>
          </p:cNvPr>
          <p:cNvSpPr>
            <a:spLocks noGrp="1"/>
          </p:cNvSpPr>
          <p:nvPr>
            <p:ph type="title"/>
          </p:nvPr>
        </p:nvSpPr>
        <p:spPr/>
        <p:txBody>
          <a:bodyPr/>
          <a:lstStyle/>
          <a:p>
            <a:r>
              <a:rPr lang="en-US" b="1" dirty="0"/>
              <a:t>Cancer prevention</a:t>
            </a:r>
            <a:br>
              <a:rPr lang="en-US" dirty="0"/>
            </a:br>
            <a:endParaRPr lang="en-US" dirty="0"/>
          </a:p>
        </p:txBody>
      </p:sp>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917478" y="1357803"/>
            <a:ext cx="9905999" cy="3541714"/>
          </a:xfrm>
        </p:spPr>
        <p:txBody>
          <a:bodyPr>
            <a:noAutofit/>
          </a:bodyPr>
          <a:lstStyle/>
          <a:p>
            <a:r>
              <a:rPr lang="en-US" sz="4000" b="1" dirty="0"/>
              <a:t>Definition of cancer control:</a:t>
            </a:r>
          </a:p>
          <a:p>
            <a:r>
              <a:rPr lang="en-US" sz="4000" b="1" dirty="0"/>
              <a:t> </a:t>
            </a:r>
            <a:r>
              <a:rPr lang="en-US" sz="4000" dirty="0"/>
              <a:t>The reduction of cancer incidence, morbidity, and mortality through an ordered sequence from research on interventions and their impact in defined populations to the broad systematic application of the research results. (Old)</a:t>
            </a:r>
          </a:p>
          <a:p>
            <a:endParaRPr lang="en-US" sz="4000" dirty="0"/>
          </a:p>
        </p:txBody>
      </p:sp>
    </p:spTree>
    <p:extLst>
      <p:ext uri="{BB962C8B-B14F-4D97-AF65-F5344CB8AC3E}">
        <p14:creationId xmlns:p14="http://schemas.microsoft.com/office/powerpoint/2010/main" val="1007284142"/>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0" y="-74646"/>
            <a:ext cx="12192000" cy="6932645"/>
          </a:xfrm>
        </p:spPr>
        <p:txBody>
          <a:bodyPr>
            <a:noAutofit/>
          </a:bodyPr>
          <a:lstStyle/>
          <a:p>
            <a:pPr lvl="0"/>
            <a:r>
              <a:rPr lang="en-US" sz="4000" u="sng" dirty="0"/>
              <a:t>Clinical Breast Examination (CBE):</a:t>
            </a:r>
          </a:p>
          <a:p>
            <a:r>
              <a:rPr lang="en-US" sz="4000" dirty="0"/>
              <a:t> In women with average risk it is done every 1 to 3 years from 25-40 years age and then annually after age 40.</a:t>
            </a:r>
          </a:p>
          <a:p>
            <a:pPr lvl="0"/>
            <a:r>
              <a:rPr lang="en-US" sz="4000" u="sng" dirty="0"/>
              <a:t>Mammography: </a:t>
            </a:r>
          </a:p>
          <a:p>
            <a:r>
              <a:rPr lang="en-US" sz="4000" dirty="0"/>
              <a:t> The goal of any screening mammography practice is to find as many non-invasive or small in size, node negative invasive breast cancers.</a:t>
            </a:r>
          </a:p>
          <a:p>
            <a:endParaRPr lang="en-US" sz="4000" dirty="0"/>
          </a:p>
        </p:txBody>
      </p:sp>
    </p:spTree>
    <p:extLst>
      <p:ext uri="{BB962C8B-B14F-4D97-AF65-F5344CB8AC3E}">
        <p14:creationId xmlns:p14="http://schemas.microsoft.com/office/powerpoint/2010/main" val="1413954153"/>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44A05C5-5F3E-46C5-88B4-9BD0C28063D5}"/>
              </a:ext>
            </a:extLst>
          </p:cNvPr>
          <p:cNvSpPr/>
          <p:nvPr/>
        </p:nvSpPr>
        <p:spPr>
          <a:xfrm>
            <a:off x="0" y="299983"/>
            <a:ext cx="12192000" cy="6863417"/>
          </a:xfrm>
          <a:prstGeom prst="rect">
            <a:avLst/>
          </a:prstGeom>
        </p:spPr>
        <p:txBody>
          <a:bodyPr wrap="square">
            <a:spAutoFit/>
          </a:bodyPr>
          <a:lstStyle/>
          <a:p>
            <a:pPr marL="571500" indent="-571500">
              <a:buFont typeface="Arial" panose="020B0604020202020204" pitchFamily="34" charset="0"/>
              <a:buChar char="•"/>
            </a:pPr>
            <a:r>
              <a:rPr lang="en-US" sz="4000" dirty="0"/>
              <a:t>Start at age of 40, upper age limit of screening is not yet established. High risk group can start earlier at age 35.</a:t>
            </a:r>
          </a:p>
          <a:p>
            <a:pPr marL="571500" lvl="0" indent="-571500">
              <a:buFont typeface="Arial" panose="020B0604020202020204" pitchFamily="34" charset="0"/>
              <a:buChar char="•"/>
            </a:pPr>
            <a:r>
              <a:rPr lang="en-US" sz="4000" u="sng" dirty="0"/>
              <a:t>MRI: </a:t>
            </a:r>
          </a:p>
          <a:p>
            <a:pPr marL="571500" indent="-571500">
              <a:buFont typeface="Arial" panose="020B0604020202020204" pitchFamily="34" charset="0"/>
              <a:buChar char="•"/>
            </a:pPr>
            <a:r>
              <a:rPr lang="en-US" sz="4000" dirty="0"/>
              <a:t> Currently, the American Cancer Society recommends screening MRI beginning at age 30 for women with a 20% or greater lifetime risk of developing breast carcinoma as defined by models. This includes women with BRCA mutations or equivalent family history.</a:t>
            </a:r>
          </a:p>
          <a:p>
            <a:pPr marL="571500" lvl="0" indent="-571500">
              <a:buFont typeface="Arial" panose="020B0604020202020204" pitchFamily="34" charset="0"/>
              <a:buChar char="•"/>
            </a:pPr>
            <a:r>
              <a:rPr lang="en-US" sz="4000" u="sng" dirty="0"/>
              <a:t>Other screening tools:</a:t>
            </a:r>
          </a:p>
          <a:p>
            <a:pPr marL="571500" indent="-571500">
              <a:buFont typeface="Arial" panose="020B0604020202020204" pitchFamily="34" charset="0"/>
              <a:buChar char="•"/>
            </a:pPr>
            <a:endParaRPr lang="en-US" sz="4000" dirty="0"/>
          </a:p>
        </p:txBody>
      </p:sp>
    </p:spTree>
    <p:extLst>
      <p:ext uri="{BB962C8B-B14F-4D97-AF65-F5344CB8AC3E}">
        <p14:creationId xmlns:p14="http://schemas.microsoft.com/office/powerpoint/2010/main" val="700725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134F3D-38AD-4C3C-8083-FB0DE2BEE6AC}"/>
              </a:ext>
            </a:extLst>
          </p:cNvPr>
          <p:cNvSpPr/>
          <p:nvPr/>
        </p:nvSpPr>
        <p:spPr>
          <a:xfrm>
            <a:off x="0" y="0"/>
            <a:ext cx="12192000" cy="6247864"/>
          </a:xfrm>
          <a:prstGeom prst="rect">
            <a:avLst/>
          </a:prstGeom>
        </p:spPr>
        <p:txBody>
          <a:bodyPr wrap="square">
            <a:spAutoFit/>
          </a:bodyPr>
          <a:lstStyle/>
          <a:p>
            <a:pPr marL="571500" indent="-571500">
              <a:buFont typeface="Arial" panose="020B0604020202020204" pitchFamily="34" charset="0"/>
              <a:buChar char="•"/>
            </a:pPr>
            <a:r>
              <a:rPr lang="en-US" sz="4000" dirty="0"/>
              <a:t>Current evidence does not support the routine use of breast scintigraphy (e.g. </a:t>
            </a:r>
            <a:r>
              <a:rPr lang="en-US" sz="4000" dirty="0" err="1"/>
              <a:t>sestamibi</a:t>
            </a:r>
            <a:r>
              <a:rPr lang="en-US" sz="4000" dirty="0"/>
              <a:t> scan) or ductal Lavage as screening procedures.</a:t>
            </a:r>
          </a:p>
          <a:p>
            <a:pPr marL="571500" indent="-571500">
              <a:buFont typeface="Arial" panose="020B0604020202020204" pitchFamily="34" charset="0"/>
              <a:buChar char="•"/>
            </a:pPr>
            <a:r>
              <a:rPr lang="en-US" sz="4000" dirty="0"/>
              <a:t>There are several studies supporting the use of ultrasound in breast cancer screening as adjunct to mammography in high risk women with dense breast.</a:t>
            </a:r>
          </a:p>
          <a:p>
            <a:pPr marL="571500" indent="-571500">
              <a:buFont typeface="Arial" panose="020B0604020202020204" pitchFamily="34" charset="0"/>
              <a:buChar char="•"/>
            </a:pPr>
            <a:r>
              <a:rPr lang="en-US" sz="4000" dirty="0"/>
              <a:t>Digital mammography appears to be of benefit in young women and those with dense breast.</a:t>
            </a:r>
          </a:p>
          <a:p>
            <a:pPr marL="571500" indent="-571500">
              <a:buFont typeface="Arial" panose="020B0604020202020204" pitchFamily="34" charset="0"/>
              <a:buChar char="•"/>
            </a:pPr>
            <a:r>
              <a:rPr lang="en-US" sz="4000" dirty="0"/>
              <a:t>Tomosynthesis mammography is currently under trial.</a:t>
            </a:r>
          </a:p>
          <a:p>
            <a:endParaRPr lang="en-US" sz="4000" dirty="0"/>
          </a:p>
        </p:txBody>
      </p:sp>
    </p:spTree>
    <p:extLst>
      <p:ext uri="{BB962C8B-B14F-4D97-AF65-F5344CB8AC3E}">
        <p14:creationId xmlns:p14="http://schemas.microsoft.com/office/powerpoint/2010/main" val="987359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0" y="0"/>
            <a:ext cx="12192000" cy="6783355"/>
          </a:xfrm>
        </p:spPr>
        <p:txBody>
          <a:bodyPr>
            <a:noAutofit/>
          </a:bodyPr>
          <a:lstStyle/>
          <a:p>
            <a:r>
              <a:rPr lang="en-US" sz="4000" b="1" dirty="0"/>
              <a:t>Increased risk women:</a:t>
            </a:r>
          </a:p>
          <a:p>
            <a:r>
              <a:rPr lang="en-US" sz="4000" b="1" dirty="0"/>
              <a:t> </a:t>
            </a:r>
            <a:r>
              <a:rPr lang="en-US" sz="4000" dirty="0"/>
              <a:t>Prior history of breast cancer</a:t>
            </a:r>
          </a:p>
          <a:p>
            <a:pPr lvl="1"/>
            <a:r>
              <a:rPr lang="en-US" sz="4000" dirty="0"/>
              <a:t>5 year risk of invasive breast cancer &gt;1.7% in women &gt;35 year (per Gail model)</a:t>
            </a:r>
          </a:p>
          <a:p>
            <a:pPr lvl="1"/>
            <a:r>
              <a:rPr lang="en-US" sz="4000" dirty="0"/>
              <a:t>Lobular carcinoma in situ</a:t>
            </a:r>
          </a:p>
          <a:p>
            <a:pPr lvl="1"/>
            <a:r>
              <a:rPr lang="en-US" sz="4000" dirty="0"/>
              <a:t>Women who have a lifetime risk &gt;20% as defined by models 5- Prior thoracic radiotherapy under age of 30</a:t>
            </a:r>
          </a:p>
          <a:p>
            <a:endParaRPr lang="en-US" sz="4000" dirty="0"/>
          </a:p>
        </p:txBody>
      </p:sp>
    </p:spTree>
    <p:extLst>
      <p:ext uri="{BB962C8B-B14F-4D97-AF65-F5344CB8AC3E}">
        <p14:creationId xmlns:p14="http://schemas.microsoft.com/office/powerpoint/2010/main" val="2597715980"/>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5B59956-5FBD-45E4-A939-A0DA5FD9AA37}"/>
              </a:ext>
            </a:extLst>
          </p:cNvPr>
          <p:cNvSpPr/>
          <p:nvPr/>
        </p:nvSpPr>
        <p:spPr>
          <a:xfrm>
            <a:off x="-34212" y="0"/>
            <a:ext cx="12260424" cy="5016758"/>
          </a:xfrm>
          <a:prstGeom prst="rect">
            <a:avLst/>
          </a:prstGeom>
        </p:spPr>
        <p:txBody>
          <a:bodyPr wrap="square">
            <a:spAutoFit/>
          </a:bodyPr>
          <a:lstStyle/>
          <a:p>
            <a:r>
              <a:rPr lang="en-US" sz="4000" dirty="0"/>
              <a:t>Pedigree suggestive of or known genetic predisposition</a:t>
            </a:r>
          </a:p>
          <a:p>
            <a:r>
              <a:rPr lang="en-US" sz="4000" dirty="0"/>
              <a:t> </a:t>
            </a:r>
            <a:r>
              <a:rPr lang="en-US" sz="4000" b="1" dirty="0"/>
              <a:t>Chemoprevention:</a:t>
            </a:r>
          </a:p>
          <a:p>
            <a:r>
              <a:rPr lang="en-US" sz="4000" b="1" dirty="0"/>
              <a:t> </a:t>
            </a:r>
            <a:r>
              <a:rPr lang="en-US" sz="4000" dirty="0"/>
              <a:t>Antiestrogenic agents:</a:t>
            </a:r>
          </a:p>
          <a:p>
            <a:r>
              <a:rPr lang="en-US" sz="4000" dirty="0"/>
              <a:t> -Selective estrogen receptor modulators (SERMs)</a:t>
            </a:r>
          </a:p>
          <a:p>
            <a:r>
              <a:rPr lang="en-US" sz="4000" dirty="0"/>
              <a:t> -Aromatase inhibitors</a:t>
            </a:r>
          </a:p>
          <a:p>
            <a:r>
              <a:rPr lang="en-US" sz="4000" dirty="0"/>
              <a:t> Other agents: NSAIDS, Retinoids, Vitamin D &amp; Dietary antioxidants……limited value.</a:t>
            </a:r>
            <a:r>
              <a:rPr lang="en-US" sz="4000" u="sng" dirty="0"/>
              <a:t> SERMs:</a:t>
            </a:r>
            <a:endParaRPr lang="en-US" sz="4000" dirty="0"/>
          </a:p>
          <a:p>
            <a:pPr lvl="0"/>
            <a:r>
              <a:rPr lang="en-US" sz="4000" b="1" dirty="0"/>
              <a:t>Tamoxifen </a:t>
            </a:r>
            <a:r>
              <a:rPr lang="en-US" sz="4000" dirty="0"/>
              <a:t>(1</a:t>
            </a:r>
            <a:r>
              <a:rPr lang="en-US" sz="4000" baseline="30000" dirty="0"/>
              <a:t>st</a:t>
            </a:r>
            <a:r>
              <a:rPr lang="en-US" sz="4000" dirty="0"/>
              <a:t> generation SERM):</a:t>
            </a:r>
          </a:p>
        </p:txBody>
      </p:sp>
    </p:spTree>
    <p:extLst>
      <p:ext uri="{BB962C8B-B14F-4D97-AF65-F5344CB8AC3E}">
        <p14:creationId xmlns:p14="http://schemas.microsoft.com/office/powerpoint/2010/main" val="50129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EB0CFC-1DBD-4E31-80D8-C20861AAC75D}"/>
              </a:ext>
            </a:extLst>
          </p:cNvPr>
          <p:cNvSpPr/>
          <p:nvPr/>
        </p:nvSpPr>
        <p:spPr>
          <a:xfrm>
            <a:off x="65314" y="0"/>
            <a:ext cx="12192000" cy="7478970"/>
          </a:xfrm>
          <a:prstGeom prst="rect">
            <a:avLst/>
          </a:prstGeom>
        </p:spPr>
        <p:txBody>
          <a:bodyPr wrap="square">
            <a:spAutoFit/>
          </a:bodyPr>
          <a:lstStyle/>
          <a:p>
            <a:pPr marL="571500" indent="-571500">
              <a:buFont typeface="Arial" panose="020B0604020202020204" pitchFamily="34" charset="0"/>
              <a:buChar char="•"/>
            </a:pPr>
            <a:r>
              <a:rPr lang="en-US" sz="4000" dirty="0" err="1"/>
              <a:t>Tamoxifin</a:t>
            </a:r>
            <a:r>
              <a:rPr lang="en-US" sz="4000" dirty="0"/>
              <a:t> is used as a prophylaxis for a period of 5 years. The risk-reducing effect of tamoxifen appears to persist for at least 10 years, but most side effects of Tamoxifen do not continue after the 5-year treatment period.</a:t>
            </a:r>
          </a:p>
          <a:p>
            <a:pPr marL="571500" lvl="0" indent="-571500">
              <a:buFont typeface="Arial" panose="020B0604020202020204" pitchFamily="34" charset="0"/>
              <a:buChar char="•"/>
            </a:pPr>
            <a:r>
              <a:rPr lang="en-US" sz="4000" b="1" dirty="0"/>
              <a:t>Raloxifene </a:t>
            </a:r>
            <a:r>
              <a:rPr lang="en-US" sz="4000" dirty="0"/>
              <a:t>(2</a:t>
            </a:r>
            <a:r>
              <a:rPr lang="en-US" sz="4000" baseline="30000" dirty="0"/>
              <a:t>nd</a:t>
            </a:r>
            <a:r>
              <a:rPr lang="en-US" sz="4000" dirty="0"/>
              <a:t> generation SERM):</a:t>
            </a:r>
          </a:p>
          <a:p>
            <a:pPr marL="571500" indent="-571500">
              <a:buFont typeface="Arial" panose="020B0604020202020204" pitchFamily="34" charset="0"/>
              <a:buChar char="•"/>
            </a:pPr>
            <a:r>
              <a:rPr lang="en-US" sz="4000" dirty="0"/>
              <a:t>Similar to tamoxifen in the degree of reduction of risk of invasive cancer but </a:t>
            </a:r>
            <a:r>
              <a:rPr lang="en-US" sz="4000" dirty="0" err="1"/>
              <a:t>raloxifine</a:t>
            </a:r>
            <a:r>
              <a:rPr lang="en-US" sz="4000" dirty="0"/>
              <a:t> has fewer side effects</a:t>
            </a:r>
          </a:p>
          <a:p>
            <a:pPr marL="571500" lvl="0" indent="-571500">
              <a:buFont typeface="Arial" panose="020B0604020202020204" pitchFamily="34" charset="0"/>
              <a:buChar char="•"/>
            </a:pPr>
            <a:r>
              <a:rPr lang="en-US" sz="4000" dirty="0" err="1"/>
              <a:t>Arzoxifene</a:t>
            </a:r>
            <a:r>
              <a:rPr lang="en-US" sz="4000" dirty="0"/>
              <a:t> </a:t>
            </a:r>
            <a:r>
              <a:rPr lang="en-US" sz="4000" b="1" dirty="0"/>
              <a:t>(</a:t>
            </a:r>
            <a:r>
              <a:rPr lang="en-US" sz="4000" dirty="0"/>
              <a:t>3</a:t>
            </a:r>
            <a:r>
              <a:rPr lang="en-US" sz="4000" baseline="30000" dirty="0"/>
              <a:t>rd</a:t>
            </a:r>
            <a:r>
              <a:rPr lang="en-US" sz="4000" dirty="0"/>
              <a:t> generation SERM</a:t>
            </a:r>
            <a:r>
              <a:rPr lang="en-US" sz="4000" b="1" dirty="0"/>
              <a:t>) </a:t>
            </a:r>
            <a:r>
              <a:rPr lang="en-US" sz="4000" dirty="0"/>
              <a:t>&amp; Acolbifene </a:t>
            </a:r>
            <a:r>
              <a:rPr lang="en-US" sz="4000" b="1" dirty="0"/>
              <a:t>(</a:t>
            </a:r>
            <a:r>
              <a:rPr lang="en-US" sz="4000" dirty="0"/>
              <a:t>4</a:t>
            </a:r>
            <a:r>
              <a:rPr lang="en-US" sz="4000" baseline="30000" dirty="0"/>
              <a:t>th</a:t>
            </a:r>
            <a:r>
              <a:rPr lang="en-US" sz="4000" dirty="0"/>
              <a:t> generation SERM</a:t>
            </a:r>
            <a:r>
              <a:rPr lang="en-US" sz="4000" b="1" dirty="0"/>
              <a:t>)</a:t>
            </a:r>
            <a:r>
              <a:rPr lang="en-US" sz="4000" dirty="0"/>
              <a:t>…….not used in chemoprevention</a:t>
            </a:r>
          </a:p>
          <a:p>
            <a:pPr marL="571500" indent="-571500">
              <a:buFont typeface="Arial" panose="020B0604020202020204" pitchFamily="34" charset="0"/>
              <a:buChar char="•"/>
            </a:pPr>
            <a:r>
              <a:rPr lang="en-US" sz="4000" u="sng" dirty="0"/>
              <a:t>Aromatase Inhibitors: </a:t>
            </a:r>
            <a:endParaRPr lang="en-US" sz="4000" dirty="0"/>
          </a:p>
          <a:p>
            <a:pPr marL="571500" indent="-571500">
              <a:buFont typeface="Arial" panose="020B0604020202020204" pitchFamily="34" charset="0"/>
              <a:buChar char="•"/>
            </a:pPr>
            <a:r>
              <a:rPr lang="en-US" sz="4000" dirty="0"/>
              <a:t> </a:t>
            </a:r>
          </a:p>
        </p:txBody>
      </p:sp>
    </p:spTree>
    <p:extLst>
      <p:ext uri="{BB962C8B-B14F-4D97-AF65-F5344CB8AC3E}">
        <p14:creationId xmlns:p14="http://schemas.microsoft.com/office/powerpoint/2010/main" val="763507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1C4542-B302-4267-A2B1-14FB07710405}"/>
              </a:ext>
            </a:extLst>
          </p:cNvPr>
          <p:cNvSpPr/>
          <p:nvPr/>
        </p:nvSpPr>
        <p:spPr>
          <a:xfrm>
            <a:off x="-139960" y="75733"/>
            <a:ext cx="12192000" cy="6247864"/>
          </a:xfrm>
          <a:prstGeom prst="rect">
            <a:avLst/>
          </a:prstGeom>
        </p:spPr>
        <p:txBody>
          <a:bodyPr wrap="square">
            <a:spAutoFit/>
          </a:bodyPr>
          <a:lstStyle/>
          <a:p>
            <a:pPr marL="571500" indent="-571500">
              <a:buFont typeface="Arial" panose="020B0604020202020204" pitchFamily="34" charset="0"/>
              <a:buChar char="•"/>
            </a:pPr>
            <a:r>
              <a:rPr lang="en-US" sz="4000" dirty="0"/>
              <a:t>Aromatase inhibitors, which can reduce estrogen production by over 95%, are active in the metastatic and adjuvant setting of breast cancer treatment. Treatment with</a:t>
            </a:r>
          </a:p>
          <a:p>
            <a:pPr marL="571500" indent="-571500">
              <a:buFont typeface="Arial" panose="020B0604020202020204" pitchFamily="34" charset="0"/>
              <a:buChar char="•"/>
            </a:pPr>
            <a:r>
              <a:rPr lang="en-US" sz="4000" dirty="0"/>
              <a:t>aromatase inhibitors in the adjuvant setting has shown a greater reduction in contralateral breast cancer than traditionally seen with Tamoxifen. </a:t>
            </a:r>
            <a:r>
              <a:rPr lang="en-US" sz="4000" b="1" dirty="0"/>
              <a:t>Exemestane </a:t>
            </a:r>
            <a:r>
              <a:rPr lang="en-US" sz="4000" dirty="0"/>
              <a:t>is the only aromatase inhibitor currently used in chemoprevention of postmenopausal high risk women and still not FDA approved for this use.</a:t>
            </a:r>
          </a:p>
        </p:txBody>
      </p:sp>
    </p:spTree>
    <p:extLst>
      <p:ext uri="{BB962C8B-B14F-4D97-AF65-F5344CB8AC3E}">
        <p14:creationId xmlns:p14="http://schemas.microsoft.com/office/powerpoint/2010/main" val="3357651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0" y="0"/>
            <a:ext cx="12192000" cy="6858000"/>
          </a:xfrm>
        </p:spPr>
        <p:txBody>
          <a:bodyPr>
            <a:noAutofit/>
          </a:bodyPr>
          <a:lstStyle/>
          <a:p>
            <a:r>
              <a:rPr lang="en-US" sz="4000" b="1" dirty="0"/>
              <a:t>Risk-Reducing Surgery:</a:t>
            </a:r>
          </a:p>
          <a:p>
            <a:r>
              <a:rPr lang="en-US" sz="4000" b="1" dirty="0"/>
              <a:t> </a:t>
            </a:r>
            <a:r>
              <a:rPr lang="en-US" sz="4000" u="sng" dirty="0"/>
              <a:t>Bilateral Prophylactic Mastectomy: </a:t>
            </a:r>
            <a:endParaRPr lang="en-US" sz="4000" dirty="0"/>
          </a:p>
          <a:p>
            <a:r>
              <a:rPr lang="en-US" sz="4000" dirty="0"/>
              <a:t> BPM is indicated in high risk women such as BRCA</a:t>
            </a:r>
            <a:r>
              <a:rPr lang="en-US" sz="4000" baseline="-25000" dirty="0"/>
              <a:t>1</a:t>
            </a:r>
            <a:r>
              <a:rPr lang="en-US" sz="4000" dirty="0"/>
              <a:t> and BRCA</a:t>
            </a:r>
            <a:r>
              <a:rPr lang="en-US" sz="4000" baseline="-25000" dirty="0"/>
              <a:t>2</a:t>
            </a:r>
            <a:r>
              <a:rPr lang="en-US" sz="4000" dirty="0"/>
              <a:t> Mutation Carriers. It reduces the risk of breast cancer in women with BRCA</a:t>
            </a:r>
            <a:r>
              <a:rPr lang="en-US" sz="4000" baseline="-25000" dirty="0"/>
              <a:t>1</a:t>
            </a:r>
            <a:r>
              <a:rPr lang="en-US" sz="4000" dirty="0"/>
              <a:t>/BRCA</a:t>
            </a:r>
            <a:r>
              <a:rPr lang="en-US" sz="4000" baseline="-25000" dirty="0"/>
              <a:t>2</a:t>
            </a:r>
            <a:r>
              <a:rPr lang="en-US" sz="4000" dirty="0"/>
              <a:t> mutations by approximately 90</a:t>
            </a:r>
            <a:r>
              <a:rPr lang="en-US" sz="4000" i="1" dirty="0"/>
              <a:t>%.</a:t>
            </a:r>
            <a:endParaRPr lang="en-US" sz="4000" dirty="0"/>
          </a:p>
          <a:p>
            <a:r>
              <a:rPr lang="en-US" sz="4000" dirty="0"/>
              <a:t>Breast reconstruction can be done either by </a:t>
            </a:r>
            <a:r>
              <a:rPr lang="en-US" sz="4000" dirty="0" err="1"/>
              <a:t>autologus</a:t>
            </a:r>
            <a:r>
              <a:rPr lang="en-US" sz="4000" dirty="0"/>
              <a:t> tissue implants (LDF or TRAM) or by synthetic implant (silicone). No axillary surgery is required.</a:t>
            </a:r>
          </a:p>
          <a:p>
            <a:endParaRPr lang="en-US" sz="4000" dirty="0"/>
          </a:p>
        </p:txBody>
      </p:sp>
    </p:spTree>
    <p:extLst>
      <p:ext uri="{BB962C8B-B14F-4D97-AF65-F5344CB8AC3E}">
        <p14:creationId xmlns:p14="http://schemas.microsoft.com/office/powerpoint/2010/main" val="1968352411"/>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4FC0B7-CB0D-420E-BA69-BEA3C598E7B1}"/>
              </a:ext>
            </a:extLst>
          </p:cNvPr>
          <p:cNvSpPr/>
          <p:nvPr/>
        </p:nvSpPr>
        <p:spPr>
          <a:xfrm>
            <a:off x="0" y="-79653"/>
            <a:ext cx="12192000" cy="6863417"/>
          </a:xfrm>
          <a:prstGeom prst="rect">
            <a:avLst/>
          </a:prstGeom>
        </p:spPr>
        <p:txBody>
          <a:bodyPr wrap="square">
            <a:spAutoFit/>
          </a:bodyPr>
          <a:lstStyle/>
          <a:p>
            <a:pPr marL="571500" indent="-571500">
              <a:buFont typeface="Arial" panose="020B0604020202020204" pitchFamily="34" charset="0"/>
              <a:buChar char="•"/>
            </a:pPr>
            <a:r>
              <a:rPr lang="en-US" sz="4000" u="sng" dirty="0"/>
              <a:t>Risk-Reducing </a:t>
            </a:r>
            <a:r>
              <a:rPr lang="en-US" sz="4000" u="sng" dirty="0" err="1"/>
              <a:t>Salpingo</a:t>
            </a:r>
            <a:r>
              <a:rPr lang="en-US" sz="4000" u="sng" dirty="0"/>
              <a:t>-Oophorectomy: </a:t>
            </a:r>
            <a:endParaRPr lang="en-US" sz="4000" dirty="0"/>
          </a:p>
          <a:p>
            <a:pPr marL="571500" indent="-571500">
              <a:buFont typeface="Arial" panose="020B0604020202020204" pitchFamily="34" charset="0"/>
              <a:buChar char="•"/>
            </a:pPr>
            <a:r>
              <a:rPr lang="en-US" sz="4000" dirty="0"/>
              <a:t>There is strong evidence from multiple studies that timely RRSO in BRCA</a:t>
            </a:r>
            <a:r>
              <a:rPr lang="en-US" sz="4000" baseline="-25000" dirty="0"/>
              <a:t>1</a:t>
            </a:r>
            <a:r>
              <a:rPr lang="en-US" sz="4000" dirty="0"/>
              <a:t> and BRCA</a:t>
            </a:r>
            <a:r>
              <a:rPr lang="en-US" sz="4000" baseline="-25000" dirty="0"/>
              <a:t>2</a:t>
            </a:r>
            <a:r>
              <a:rPr lang="en-US" sz="4000" dirty="0"/>
              <a:t> mutation carriers leads to 50% reduction in breast cancer risk. It can be done laparoscopic or as an open surgery. The additional benefit of concurrent hysterectomy is still not clear.</a:t>
            </a:r>
          </a:p>
          <a:p>
            <a:pPr marL="571500" indent="-571500">
              <a:buFont typeface="Arial" panose="020B0604020202020204" pitchFamily="34" charset="0"/>
              <a:buChar char="•"/>
            </a:pPr>
            <a:r>
              <a:rPr lang="en-US" sz="4000" b="1" dirty="0"/>
              <a:t>Advice to women:</a:t>
            </a:r>
          </a:p>
          <a:p>
            <a:pPr marL="571500" indent="-571500">
              <a:buFont typeface="Arial" panose="020B0604020202020204" pitchFamily="34" charset="0"/>
              <a:buChar char="•"/>
            </a:pPr>
            <a:r>
              <a:rPr lang="en-US" sz="4000" b="1" dirty="0"/>
              <a:t> </a:t>
            </a:r>
            <a:r>
              <a:rPr lang="en-US" sz="4000" dirty="0"/>
              <a:t>Control Your Weight</a:t>
            </a:r>
          </a:p>
          <a:p>
            <a:pPr marL="571500" indent="-571500">
              <a:buFont typeface="Arial" panose="020B0604020202020204" pitchFamily="34" charset="0"/>
              <a:buChar char="•"/>
            </a:pPr>
            <a:r>
              <a:rPr lang="en-US" sz="4000" dirty="0"/>
              <a:t> Get Plenty of Physical Activity 3-Breast-Feed</a:t>
            </a:r>
          </a:p>
          <a:p>
            <a:pPr marL="571500" lvl="0" indent="-571500">
              <a:buFont typeface="Arial" panose="020B0604020202020204" pitchFamily="34" charset="0"/>
              <a:buChar char="•"/>
            </a:pPr>
            <a:r>
              <a:rPr lang="en-US" sz="4000" dirty="0"/>
              <a:t>Discontinue Hormone Therapy</a:t>
            </a:r>
          </a:p>
          <a:p>
            <a:pPr marL="571500" indent="-571500">
              <a:buFont typeface="Arial" panose="020B0604020202020204" pitchFamily="34" charset="0"/>
              <a:buChar char="•"/>
            </a:pPr>
            <a:r>
              <a:rPr lang="en-US" sz="4000" dirty="0"/>
              <a:t> Avoid Exposure to Environmental Pollution 6-Limit</a:t>
            </a:r>
          </a:p>
        </p:txBody>
      </p:sp>
    </p:spTree>
    <p:extLst>
      <p:ext uri="{BB962C8B-B14F-4D97-AF65-F5344CB8AC3E}">
        <p14:creationId xmlns:p14="http://schemas.microsoft.com/office/powerpoint/2010/main" val="21992086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87DF7B-9D7B-482C-AD6C-849F9980BBAB}"/>
              </a:ext>
            </a:extLst>
          </p:cNvPr>
          <p:cNvSpPr/>
          <p:nvPr/>
        </p:nvSpPr>
        <p:spPr>
          <a:xfrm>
            <a:off x="0" y="0"/>
            <a:ext cx="12192000" cy="6863417"/>
          </a:xfrm>
          <a:prstGeom prst="rect">
            <a:avLst/>
          </a:prstGeom>
        </p:spPr>
        <p:txBody>
          <a:bodyPr wrap="square">
            <a:spAutoFit/>
          </a:bodyPr>
          <a:lstStyle/>
          <a:p>
            <a:pPr marL="571500" indent="-571500">
              <a:buFont typeface="Arial" panose="020B0604020202020204" pitchFamily="34" charset="0"/>
              <a:buChar char="•"/>
            </a:pPr>
            <a:r>
              <a:rPr lang="en-US" sz="4000" dirty="0"/>
              <a:t>Alcohol</a:t>
            </a:r>
          </a:p>
          <a:p>
            <a:pPr marL="571500" indent="-571500">
              <a:buFont typeface="Arial" panose="020B0604020202020204" pitchFamily="34" charset="0"/>
              <a:buChar char="•"/>
            </a:pPr>
            <a:r>
              <a:rPr lang="en-US" sz="4000" dirty="0"/>
              <a:t>Women in their 20s; should undergo (BSE) monthly and should be told about its benefit</a:t>
            </a:r>
          </a:p>
          <a:p>
            <a:pPr marL="571500" indent="-571500">
              <a:buFont typeface="Arial" panose="020B0604020202020204" pitchFamily="34" charset="0"/>
              <a:buChar char="•"/>
            </a:pPr>
            <a:r>
              <a:rPr lang="en-US" sz="4000" dirty="0"/>
              <a:t> Women in their 30s; should have (CBE) as part of regular health exam by a health professional preferably every two years</a:t>
            </a:r>
          </a:p>
          <a:p>
            <a:pPr marL="571500" indent="-571500">
              <a:buFont typeface="Arial" panose="020B0604020202020204" pitchFamily="34" charset="0"/>
              <a:buChar char="•"/>
            </a:pPr>
            <a:r>
              <a:rPr lang="en-US" sz="4000" dirty="0"/>
              <a:t>Women in their 40s; should have a mammogram every year and should continue to do so for as long as they are in good health</a:t>
            </a:r>
          </a:p>
          <a:p>
            <a:pPr marL="571500" indent="-571500">
              <a:buFont typeface="Arial" panose="020B0604020202020204" pitchFamily="34" charset="0"/>
              <a:buChar char="•"/>
            </a:pPr>
            <a:r>
              <a:rPr lang="en-US" sz="4000" dirty="0"/>
              <a:t>Women at High Risk (Positive Family Hx. Or Genetic Susceptibility); should get an MRI every year</a:t>
            </a:r>
          </a:p>
        </p:txBody>
      </p:sp>
    </p:spTree>
    <p:extLst>
      <p:ext uri="{BB962C8B-B14F-4D97-AF65-F5344CB8AC3E}">
        <p14:creationId xmlns:p14="http://schemas.microsoft.com/office/powerpoint/2010/main" val="1321132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0" y="0"/>
            <a:ext cx="12192000" cy="6858000"/>
          </a:xfrm>
        </p:spPr>
        <p:txBody>
          <a:bodyPr>
            <a:noAutofit/>
          </a:bodyPr>
          <a:lstStyle/>
          <a:p>
            <a:r>
              <a:rPr lang="en-US" sz="4800" dirty="0"/>
              <a:t>The conduct of basic and applied research in the behavioral, social, health and population sciences to create or enhance interventions that, independently or in combination with biomedical approaches, reduce cancer risk, incidence, morbidity and mortality, and improve quality of life (Cancer Control Review Group, 1998 - modified).</a:t>
            </a:r>
          </a:p>
          <a:p>
            <a:endParaRPr lang="en-US" sz="4800" dirty="0"/>
          </a:p>
        </p:txBody>
      </p:sp>
    </p:spTree>
    <p:extLst>
      <p:ext uri="{BB962C8B-B14F-4D97-AF65-F5344CB8AC3E}">
        <p14:creationId xmlns:p14="http://schemas.microsoft.com/office/powerpoint/2010/main" val="387124637"/>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469" y="1160060"/>
            <a:ext cx="9905999" cy="4658436"/>
          </a:xfrm>
        </p:spPr>
        <p:style>
          <a:lnRef idx="1">
            <a:schemeClr val="dk1"/>
          </a:lnRef>
          <a:fillRef idx="2">
            <a:schemeClr val="dk1"/>
          </a:fillRef>
          <a:effectRef idx="1">
            <a:schemeClr val="dk1"/>
          </a:effectRef>
          <a:fontRef idx="minor">
            <a:schemeClr val="dk1"/>
          </a:fontRef>
        </p:style>
        <p:txBody>
          <a:bodyPr>
            <a:noAutofit/>
          </a:bodyPr>
          <a:lstStyle/>
          <a:p>
            <a:pPr marL="0" indent="0" algn="ctr">
              <a:buNone/>
            </a:pPr>
            <a:r>
              <a:rPr lang="en-US" sz="16600" dirty="0"/>
              <a:t>Thank you</a:t>
            </a:r>
          </a:p>
        </p:txBody>
      </p:sp>
    </p:spTree>
    <p:extLst>
      <p:ext uri="{BB962C8B-B14F-4D97-AF65-F5344CB8AC3E}">
        <p14:creationId xmlns:p14="http://schemas.microsoft.com/office/powerpoint/2010/main" val="3003973142"/>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7D12C3-120D-4F8E-B011-E4F8F637BABF}"/>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959759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7D12C3-120D-4F8E-B011-E4F8F637BABF}"/>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767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7D12C3-120D-4F8E-B011-E4F8F637BABF}"/>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698928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7D12C3-120D-4F8E-B011-E4F8F637BABF}"/>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421704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7D12C3-120D-4F8E-B011-E4F8F637BABF}"/>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99380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7D12C3-120D-4F8E-B011-E4F8F637BABF}"/>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725549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7D12C3-120D-4F8E-B011-E4F8F637BABF}"/>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322844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7D12C3-120D-4F8E-B011-E4F8F637BABF}"/>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983268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7D12C3-120D-4F8E-B011-E4F8F637BABF}"/>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03599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FF730BD-1142-4EDB-887E-EC8B9958F3A1}"/>
              </a:ext>
            </a:extLst>
          </p:cNvPr>
          <p:cNvSpPr/>
          <p:nvPr/>
        </p:nvSpPr>
        <p:spPr>
          <a:xfrm>
            <a:off x="0" y="1"/>
            <a:ext cx="12191999" cy="6740307"/>
          </a:xfrm>
          <a:prstGeom prst="rect">
            <a:avLst/>
          </a:prstGeom>
        </p:spPr>
        <p:txBody>
          <a:bodyPr wrap="square">
            <a:spAutoFit/>
          </a:bodyPr>
          <a:lstStyle/>
          <a:p>
            <a:pPr marL="571500" indent="-571500">
              <a:buFont typeface="Arial" panose="020B0604020202020204" pitchFamily="34" charset="0"/>
              <a:buChar char="•"/>
            </a:pPr>
            <a:r>
              <a:rPr lang="en-US" sz="3600" b="1" dirty="0"/>
              <a:t>Prevention:</a:t>
            </a:r>
          </a:p>
          <a:p>
            <a:pPr marL="571500" indent="-571500">
              <a:buFont typeface="Arial" panose="020B0604020202020204" pitchFamily="34" charset="0"/>
              <a:buChar char="•"/>
            </a:pPr>
            <a:r>
              <a:rPr lang="en-US" sz="3600" b="1" dirty="0"/>
              <a:t> </a:t>
            </a:r>
            <a:r>
              <a:rPr lang="en-US" sz="3600" dirty="0"/>
              <a:t>Primary</a:t>
            </a:r>
          </a:p>
          <a:p>
            <a:pPr marL="571500" indent="-571500">
              <a:buFont typeface="Arial" panose="020B0604020202020204" pitchFamily="34" charset="0"/>
              <a:buChar char="•"/>
            </a:pPr>
            <a:r>
              <a:rPr lang="en-US" sz="3600" dirty="0"/>
              <a:t> Secondary</a:t>
            </a:r>
          </a:p>
          <a:p>
            <a:pPr marL="571500" lvl="0" indent="-571500">
              <a:buFont typeface="Arial" panose="020B0604020202020204" pitchFamily="34" charset="0"/>
              <a:buChar char="•"/>
            </a:pPr>
            <a:r>
              <a:rPr lang="en-US" sz="3600" dirty="0"/>
              <a:t>Tertiary</a:t>
            </a:r>
          </a:p>
          <a:p>
            <a:pPr marL="571500" indent="-571500">
              <a:buFont typeface="Arial" panose="020B0604020202020204" pitchFamily="34" charset="0"/>
              <a:buChar char="•"/>
            </a:pPr>
            <a:r>
              <a:rPr lang="en-US" sz="3600" b="1" dirty="0"/>
              <a:t>Primary Prevention:</a:t>
            </a:r>
          </a:p>
          <a:p>
            <a:pPr marL="571500" indent="-571500">
              <a:buFont typeface="Arial" panose="020B0604020202020204" pitchFamily="34" charset="0"/>
              <a:buChar char="•"/>
            </a:pPr>
            <a:r>
              <a:rPr lang="en-US" sz="3600" b="1" dirty="0"/>
              <a:t> </a:t>
            </a:r>
            <a:r>
              <a:rPr lang="en-US" sz="3600" dirty="0"/>
              <a:t>When there is no abnormality.</a:t>
            </a:r>
          </a:p>
          <a:p>
            <a:pPr marL="571500" indent="-571500">
              <a:buFont typeface="Arial" panose="020B0604020202020204" pitchFamily="34" charset="0"/>
              <a:buChar char="•"/>
            </a:pPr>
            <a:r>
              <a:rPr lang="en-US" sz="3600" dirty="0"/>
              <a:t> Objective:-</a:t>
            </a:r>
          </a:p>
          <a:p>
            <a:pPr marL="571500" indent="-571500">
              <a:buFont typeface="Arial" panose="020B0604020202020204" pitchFamily="34" charset="0"/>
              <a:buChar char="•"/>
            </a:pPr>
            <a:r>
              <a:rPr lang="en-US" sz="3600" dirty="0"/>
              <a:t> – Strengthening healthy lifestyle</a:t>
            </a:r>
          </a:p>
          <a:p>
            <a:pPr marL="571500" indent="-571500">
              <a:buFont typeface="Arial" panose="020B0604020202020204" pitchFamily="34" charset="0"/>
              <a:buChar char="•"/>
            </a:pPr>
            <a:r>
              <a:rPr lang="en-US" sz="3600" dirty="0"/>
              <a:t> – Decreasing weakness</a:t>
            </a:r>
          </a:p>
          <a:p>
            <a:pPr marL="571500" indent="-571500">
              <a:buFont typeface="Arial" panose="020B0604020202020204" pitchFamily="34" charset="0"/>
              <a:buChar char="•"/>
            </a:pPr>
            <a:r>
              <a:rPr lang="en-US" sz="3600" dirty="0"/>
              <a:t> – Preventing and minimizing risks/factors of carcinogenesis</a:t>
            </a:r>
            <a:r>
              <a:rPr lang="en-US" sz="3600" u="sng" dirty="0"/>
              <a:t> Influencing factors of Carcinogenesis:</a:t>
            </a:r>
            <a:r>
              <a:rPr lang="en-US" sz="3600" dirty="0"/>
              <a:t> avoiding risk factors (see before)</a:t>
            </a:r>
            <a:r>
              <a:rPr lang="en-US" sz="3600" u="sng" dirty="0"/>
              <a:t> Self-Care for Daily livings:</a:t>
            </a:r>
            <a:endParaRPr lang="en-US" sz="3600" dirty="0"/>
          </a:p>
        </p:txBody>
      </p:sp>
    </p:spTree>
    <p:extLst>
      <p:ext uri="{BB962C8B-B14F-4D97-AF65-F5344CB8AC3E}">
        <p14:creationId xmlns:p14="http://schemas.microsoft.com/office/powerpoint/2010/main" val="17328748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7D12C3-120D-4F8E-B011-E4F8F637BABF}"/>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000275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7D12C3-120D-4F8E-B011-E4F8F637BABF}"/>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69287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C370FA-76FC-4149-9FD6-310599F1BEC4}"/>
              </a:ext>
            </a:extLst>
          </p:cNvPr>
          <p:cNvSpPr/>
          <p:nvPr/>
        </p:nvSpPr>
        <p:spPr>
          <a:xfrm>
            <a:off x="0" y="85636"/>
            <a:ext cx="12192000" cy="7109639"/>
          </a:xfrm>
          <a:prstGeom prst="rect">
            <a:avLst/>
          </a:prstGeom>
        </p:spPr>
        <p:txBody>
          <a:bodyPr wrap="square">
            <a:spAutoFit/>
          </a:bodyPr>
          <a:lstStyle/>
          <a:p>
            <a:pPr marL="457200" lvl="0" indent="-457200">
              <a:buFont typeface="Arial" panose="020B0604020202020204" pitchFamily="34" charset="0"/>
              <a:buChar char="•"/>
            </a:pPr>
            <a:r>
              <a:rPr lang="en-US" sz="2800" dirty="0"/>
              <a:t>Eat fiber diet</a:t>
            </a:r>
          </a:p>
          <a:p>
            <a:pPr marL="457200" indent="-457200">
              <a:buFont typeface="Arial" panose="020B0604020202020204" pitchFamily="34" charset="0"/>
              <a:buChar char="•"/>
            </a:pPr>
            <a:r>
              <a:rPr lang="en-US" sz="2800" dirty="0"/>
              <a:t> Eat beta-carotene, Vit A and C (Antioxidants)</a:t>
            </a:r>
          </a:p>
          <a:p>
            <a:pPr marL="457200" indent="-457200">
              <a:buFont typeface="Arial" panose="020B0604020202020204" pitchFamily="34" charset="0"/>
              <a:buChar char="•"/>
            </a:pPr>
            <a:r>
              <a:rPr lang="en-US" sz="2800" dirty="0"/>
              <a:t> Maintain normal weight</a:t>
            </a:r>
          </a:p>
          <a:p>
            <a:pPr marL="457200" indent="-457200">
              <a:buFont typeface="Arial" panose="020B0604020202020204" pitchFamily="34" charset="0"/>
              <a:buChar char="•"/>
            </a:pPr>
            <a:r>
              <a:rPr lang="en-US" sz="2800" dirty="0"/>
              <a:t> Exercise</a:t>
            </a:r>
          </a:p>
          <a:p>
            <a:pPr marL="457200" indent="-457200">
              <a:buFont typeface="Arial" panose="020B0604020202020204" pitchFamily="34" charset="0"/>
              <a:buChar char="•"/>
            </a:pPr>
            <a:r>
              <a:rPr lang="en-US" sz="2800" u="sng" dirty="0"/>
              <a:t>Nurses’ Roles in Primary Prevention:</a:t>
            </a:r>
            <a:endParaRPr lang="en-US" sz="2800" dirty="0"/>
          </a:p>
          <a:p>
            <a:pPr marL="171450" indent="-171450">
              <a:buFont typeface="Arial" panose="020B0604020202020204" pitchFamily="34" charset="0"/>
              <a:buChar char="•"/>
            </a:pPr>
            <a:r>
              <a:rPr lang="en-US" sz="800" dirty="0"/>
              <a:t> </a:t>
            </a:r>
            <a:endParaRPr lang="en-US" sz="4800" dirty="0"/>
          </a:p>
          <a:p>
            <a:pPr marL="457200" lvl="0" indent="-457200">
              <a:buFont typeface="Arial" panose="020B0604020202020204" pitchFamily="34" charset="0"/>
              <a:buChar char="•"/>
            </a:pPr>
            <a:r>
              <a:rPr lang="en-US" sz="2800" dirty="0"/>
              <a:t>Health education on causes of cancer, risk factors, appropriate self-care</a:t>
            </a:r>
            <a:endParaRPr lang="en-US" sz="2400" dirty="0"/>
          </a:p>
          <a:p>
            <a:pPr marL="457200" indent="-457200">
              <a:buFont typeface="Arial" panose="020B0604020202020204" pitchFamily="34" charset="0"/>
              <a:buChar char="•"/>
            </a:pPr>
            <a:r>
              <a:rPr lang="en-US" sz="2800" dirty="0"/>
              <a:t> Promotion of risky groups of cancer—family history, health behaviors, occupation</a:t>
            </a:r>
            <a:endParaRPr lang="en-US" sz="2400" dirty="0"/>
          </a:p>
          <a:p>
            <a:pPr marL="457200" indent="-457200">
              <a:buFont typeface="Arial" panose="020B0604020202020204" pitchFamily="34" charset="0"/>
              <a:buChar char="•"/>
            </a:pPr>
            <a:r>
              <a:rPr lang="en-US" sz="2800" dirty="0"/>
              <a:t> Evaluation of applying knowledge into practice</a:t>
            </a:r>
            <a:endParaRPr lang="en-US" sz="2400" dirty="0"/>
          </a:p>
          <a:p>
            <a:pPr marL="457200" indent="-457200">
              <a:buFont typeface="Arial" panose="020B0604020202020204" pitchFamily="34" charset="0"/>
              <a:buChar char="•"/>
            </a:pPr>
            <a:r>
              <a:rPr lang="en-US" sz="2800" b="1" dirty="0"/>
              <a:t>Secondary Prevention:</a:t>
            </a:r>
          </a:p>
          <a:p>
            <a:pPr marL="457200" indent="-457200">
              <a:buFont typeface="Arial" panose="020B0604020202020204" pitchFamily="34" charset="0"/>
              <a:buChar char="•"/>
            </a:pPr>
            <a:r>
              <a:rPr lang="en-US" sz="2800" b="1" dirty="0"/>
              <a:t> </a:t>
            </a:r>
            <a:r>
              <a:rPr lang="en-US" sz="2800" dirty="0"/>
              <a:t>Abnormality was found.</a:t>
            </a:r>
            <a:endParaRPr lang="en-US" sz="2000" dirty="0"/>
          </a:p>
          <a:p>
            <a:pPr marL="457200" indent="-457200">
              <a:buFont typeface="Arial" panose="020B0604020202020204" pitchFamily="34" charset="0"/>
              <a:buChar char="•"/>
            </a:pPr>
            <a:r>
              <a:rPr lang="en-US" sz="2800" dirty="0"/>
              <a:t> Objectives:-</a:t>
            </a:r>
            <a:endParaRPr lang="en-US" sz="2400" dirty="0"/>
          </a:p>
          <a:p>
            <a:pPr marL="457200" indent="-457200">
              <a:buFont typeface="Arial" panose="020B0604020202020204" pitchFamily="34" charset="0"/>
              <a:buChar char="•"/>
            </a:pPr>
            <a:r>
              <a:rPr lang="en-US" sz="2800" dirty="0"/>
              <a:t> Early diagnosis/ investigation for abnormality</a:t>
            </a:r>
            <a:endParaRPr lang="en-US" sz="2000" dirty="0"/>
          </a:p>
          <a:p>
            <a:pPr marL="457200" indent="-457200">
              <a:buFont typeface="Arial" panose="020B0604020202020204" pitchFamily="34" charset="0"/>
              <a:buChar char="•"/>
            </a:pPr>
            <a:r>
              <a:rPr lang="en-US" sz="2800" dirty="0"/>
              <a:t> Assessment of risk groups</a:t>
            </a:r>
            <a:endParaRPr lang="en-US" sz="2000" dirty="0"/>
          </a:p>
          <a:p>
            <a:pPr marL="457200" indent="-457200">
              <a:buFont typeface="Arial" panose="020B0604020202020204" pitchFamily="34" charset="0"/>
              <a:buChar char="•"/>
            </a:pPr>
            <a:r>
              <a:rPr lang="en-US" sz="2800" dirty="0"/>
              <a:t> Cancer screening/ early detection</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1355859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838200" y="897622"/>
            <a:ext cx="10515600" cy="5279341"/>
          </a:xfrm>
        </p:spPr>
        <p:txBody>
          <a:bodyPr>
            <a:normAutofit/>
          </a:bodyPr>
          <a:lstStyle/>
          <a:p>
            <a:endParaRPr lang="en-US" sz="2000" dirty="0"/>
          </a:p>
          <a:p>
            <a:r>
              <a:rPr lang="en-US" dirty="0"/>
              <a:t> </a:t>
            </a:r>
            <a:r>
              <a:rPr lang="en-US" b="1" dirty="0"/>
              <a:t>7 Signs of Cancer:</a:t>
            </a:r>
          </a:p>
          <a:p>
            <a:r>
              <a:rPr lang="en-US" b="1" dirty="0"/>
              <a:t> </a:t>
            </a:r>
            <a:r>
              <a:rPr lang="en-US" dirty="0"/>
              <a:t>Changes in elimination—feces and urine</a:t>
            </a:r>
            <a:endParaRPr lang="en-US" sz="2400" dirty="0"/>
          </a:p>
          <a:p>
            <a:r>
              <a:rPr lang="en-US" dirty="0"/>
              <a:t> Chronic wound—in oral cavity</a:t>
            </a:r>
            <a:endParaRPr lang="en-US" sz="2400" dirty="0"/>
          </a:p>
          <a:p>
            <a:r>
              <a:rPr lang="en-US" dirty="0"/>
              <a:t> Bleeding/ discharge</a:t>
            </a:r>
            <a:endParaRPr lang="en-US" sz="2400" dirty="0"/>
          </a:p>
          <a:p>
            <a:r>
              <a:rPr lang="en-US" dirty="0"/>
              <a:t> Painless mass— breast and lymph node</a:t>
            </a:r>
            <a:endParaRPr lang="en-US" sz="2400" dirty="0"/>
          </a:p>
          <a:p>
            <a:r>
              <a:rPr lang="en-US" dirty="0"/>
              <a:t> Change in digestive system, weight loss, and dysphagia</a:t>
            </a:r>
            <a:endParaRPr lang="en-US" sz="2400" dirty="0"/>
          </a:p>
          <a:p>
            <a:r>
              <a:rPr lang="en-US" dirty="0"/>
              <a:t> Increasing size of moles</a:t>
            </a:r>
            <a:endParaRPr lang="en-US" sz="2400" dirty="0"/>
          </a:p>
          <a:p>
            <a:r>
              <a:rPr lang="en-US" dirty="0"/>
              <a:t> Chronic sore throat, hoarseness, cough</a:t>
            </a:r>
            <a:endParaRPr lang="en-US" sz="2400" dirty="0"/>
          </a:p>
          <a:p>
            <a:endParaRPr lang="en-US" dirty="0"/>
          </a:p>
        </p:txBody>
      </p:sp>
    </p:spTree>
    <p:extLst>
      <p:ext uri="{BB962C8B-B14F-4D97-AF65-F5344CB8AC3E}">
        <p14:creationId xmlns:p14="http://schemas.microsoft.com/office/powerpoint/2010/main" val="295291592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0" y="0"/>
            <a:ext cx="12192000" cy="6858000"/>
          </a:xfrm>
        </p:spPr>
        <p:txBody>
          <a:bodyPr>
            <a:noAutofit/>
          </a:bodyPr>
          <a:lstStyle/>
          <a:p>
            <a:r>
              <a:rPr lang="en-US" sz="4000" b="1" dirty="0"/>
              <a:t>Health Assessment:</a:t>
            </a:r>
          </a:p>
          <a:p>
            <a:r>
              <a:rPr lang="en-US" sz="4000" b="1" dirty="0"/>
              <a:t> </a:t>
            </a:r>
            <a:r>
              <a:rPr lang="en-US" sz="4000" dirty="0"/>
              <a:t>Taking history.</a:t>
            </a:r>
          </a:p>
          <a:p>
            <a:r>
              <a:rPr lang="en-US" sz="4000" dirty="0"/>
              <a:t> Family or personal history of cancer</a:t>
            </a:r>
          </a:p>
          <a:p>
            <a:r>
              <a:rPr lang="en-US" sz="4000" dirty="0"/>
              <a:t> Tobacco use &amp; Alcohol consumption</a:t>
            </a:r>
          </a:p>
          <a:p>
            <a:r>
              <a:rPr lang="en-US" sz="4000" dirty="0"/>
              <a:t> Eating behaviors</a:t>
            </a:r>
          </a:p>
          <a:p>
            <a:r>
              <a:rPr lang="en-US" sz="4000" dirty="0"/>
              <a:t> Sexual practice</a:t>
            </a:r>
          </a:p>
          <a:p>
            <a:r>
              <a:rPr lang="en-US" sz="4000" dirty="0"/>
              <a:t> Occupation</a:t>
            </a:r>
          </a:p>
          <a:p>
            <a:r>
              <a:rPr lang="en-US" sz="4000" dirty="0"/>
              <a:t> Medications--hormones</a:t>
            </a:r>
          </a:p>
        </p:txBody>
      </p:sp>
    </p:spTree>
    <p:extLst>
      <p:ext uri="{BB962C8B-B14F-4D97-AF65-F5344CB8AC3E}">
        <p14:creationId xmlns:p14="http://schemas.microsoft.com/office/powerpoint/2010/main" val="401193506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B1F18C5-B9C5-4BD7-B997-B459226C6568}"/>
              </a:ext>
            </a:extLst>
          </p:cNvPr>
          <p:cNvSpPr>
            <a:spLocks noGrp="1"/>
          </p:cNvSpPr>
          <p:nvPr>
            <p:ph idx="1"/>
          </p:nvPr>
        </p:nvSpPr>
        <p:spPr>
          <a:xfrm>
            <a:off x="0" y="0"/>
            <a:ext cx="12192000" cy="6857999"/>
          </a:xfrm>
        </p:spPr>
        <p:txBody>
          <a:bodyPr>
            <a:noAutofit/>
          </a:bodyPr>
          <a:lstStyle/>
          <a:p>
            <a:r>
              <a:rPr lang="en-US" sz="2800" dirty="0"/>
              <a:t>Physical examination:</a:t>
            </a:r>
          </a:p>
          <a:p>
            <a:r>
              <a:rPr lang="en-US" sz="2800" dirty="0"/>
              <a:t> Lymphadenopathy</a:t>
            </a:r>
          </a:p>
          <a:p>
            <a:r>
              <a:rPr lang="en-US" sz="2800" dirty="0"/>
              <a:t> Suspicious moles</a:t>
            </a:r>
          </a:p>
          <a:p>
            <a:r>
              <a:rPr lang="en-US" sz="2800" dirty="0"/>
              <a:t> Breast mass</a:t>
            </a:r>
          </a:p>
          <a:p>
            <a:r>
              <a:rPr lang="en-US" sz="2800" dirty="0"/>
              <a:t> Thyroid mass</a:t>
            </a:r>
          </a:p>
          <a:p>
            <a:r>
              <a:rPr lang="en-US" sz="2800" dirty="0"/>
              <a:t> Prostatic enlargement</a:t>
            </a:r>
          </a:p>
          <a:p>
            <a:r>
              <a:rPr lang="en-US" sz="2800" dirty="0"/>
              <a:t> Oral leukoplakia</a:t>
            </a:r>
          </a:p>
          <a:p>
            <a:r>
              <a:rPr lang="en-US" sz="2800" dirty="0"/>
              <a:t> </a:t>
            </a:r>
            <a:r>
              <a:rPr lang="en-US" sz="2800" b="1" dirty="0"/>
              <a:t>Early Detection &amp; cancer screening:</a:t>
            </a:r>
          </a:p>
          <a:p>
            <a:r>
              <a:rPr lang="en-US" sz="2800" b="1" dirty="0"/>
              <a:t> Breast Cancer: </a:t>
            </a:r>
            <a:r>
              <a:rPr lang="en-US" sz="2800" dirty="0"/>
              <a:t>see later.</a:t>
            </a:r>
          </a:p>
          <a:p>
            <a:r>
              <a:rPr lang="en-US" sz="2800" dirty="0"/>
              <a:t> </a:t>
            </a:r>
            <a:r>
              <a:rPr lang="en-US" sz="2800" b="1" dirty="0"/>
              <a:t>Colorectal Cancer:</a:t>
            </a:r>
          </a:p>
          <a:p>
            <a:endParaRPr lang="en-US" sz="2800" dirty="0"/>
          </a:p>
        </p:txBody>
      </p:sp>
    </p:spTree>
    <p:extLst>
      <p:ext uri="{BB962C8B-B14F-4D97-AF65-F5344CB8AC3E}">
        <p14:creationId xmlns:p14="http://schemas.microsoft.com/office/powerpoint/2010/main" val="416003164"/>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527212E-9920-459D-BBD3-7D48CF2BFFF4}"/>
              </a:ext>
            </a:extLst>
          </p:cNvPr>
          <p:cNvSpPr/>
          <p:nvPr/>
        </p:nvSpPr>
        <p:spPr>
          <a:xfrm>
            <a:off x="0" y="0"/>
            <a:ext cx="12192000" cy="7478970"/>
          </a:xfrm>
          <a:prstGeom prst="rect">
            <a:avLst/>
          </a:prstGeom>
        </p:spPr>
        <p:txBody>
          <a:bodyPr wrap="square">
            <a:spAutoFit/>
          </a:bodyPr>
          <a:lstStyle/>
          <a:p>
            <a:pPr marL="571500" indent="-571500">
              <a:buFont typeface="Arial" panose="020B0604020202020204" pitchFamily="34" charset="0"/>
              <a:buChar char="•"/>
            </a:pPr>
            <a:r>
              <a:rPr lang="en-US" sz="4000" dirty="0"/>
              <a:t>Beginning at age 50, both men and women at average risk for developing colorectal cancer should follow one of these five testing schedules:</a:t>
            </a:r>
          </a:p>
          <a:p>
            <a:pPr marL="571500" lvl="0" indent="-571500">
              <a:buFont typeface="Arial" panose="020B0604020202020204" pitchFamily="34" charset="0"/>
              <a:buChar char="•"/>
            </a:pPr>
            <a:r>
              <a:rPr lang="en-US" sz="4000" dirty="0"/>
              <a:t>Yearly fecal occult blood test (FOBT) or fecal immunochemical test (FIT)</a:t>
            </a:r>
          </a:p>
          <a:p>
            <a:pPr marL="571500" indent="-571500">
              <a:buFont typeface="Arial" panose="020B0604020202020204" pitchFamily="34" charset="0"/>
              <a:buChar char="•"/>
            </a:pPr>
            <a:r>
              <a:rPr lang="en-US" sz="4000" dirty="0"/>
              <a:t> Flexible sigmoidoscopy every 5 years</a:t>
            </a:r>
          </a:p>
          <a:p>
            <a:pPr marL="571500" indent="-571500">
              <a:buFont typeface="Arial" panose="020B0604020202020204" pitchFamily="34" charset="0"/>
              <a:buChar char="•"/>
            </a:pPr>
            <a:r>
              <a:rPr lang="en-US" sz="4000" dirty="0"/>
              <a:t> Double-contrast barium enema every 5 years</a:t>
            </a:r>
          </a:p>
          <a:p>
            <a:pPr marL="571500" indent="-571500">
              <a:buFont typeface="Arial" panose="020B0604020202020204" pitchFamily="34" charset="0"/>
              <a:buChar char="•"/>
            </a:pPr>
            <a:r>
              <a:rPr lang="en-US" sz="4000" dirty="0"/>
              <a:t> Colonoscopy every 10 years</a:t>
            </a:r>
          </a:p>
          <a:p>
            <a:pPr marL="571500" indent="-571500">
              <a:buFont typeface="Arial" panose="020B0604020202020204" pitchFamily="34" charset="0"/>
              <a:buChar char="•"/>
            </a:pPr>
            <a:r>
              <a:rPr lang="en-US" sz="4000" dirty="0"/>
              <a:t> People should begin colorectal cancer screening earlier and/or undergo screening more often if they have any of the following colorectal cancer risk factors:</a:t>
            </a:r>
          </a:p>
          <a:p>
            <a:pPr marL="571500" indent="-571500">
              <a:buFont typeface="Arial" panose="020B0604020202020204" pitchFamily="34" charset="0"/>
              <a:buChar char="•"/>
            </a:pPr>
            <a:endParaRPr lang="en-US" sz="4000" dirty="0"/>
          </a:p>
        </p:txBody>
      </p:sp>
    </p:spTree>
    <p:extLst>
      <p:ext uri="{BB962C8B-B14F-4D97-AF65-F5344CB8AC3E}">
        <p14:creationId xmlns:p14="http://schemas.microsoft.com/office/powerpoint/2010/main" val="266711553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Override1.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0.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1.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2.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2.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3.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4.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5.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6.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7.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8.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9.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docProps/app.xml><?xml version="1.0" encoding="utf-8"?>
<Properties xmlns="http://schemas.openxmlformats.org/officeDocument/2006/extended-properties" xmlns:vt="http://schemas.openxmlformats.org/officeDocument/2006/docPropsVTypes">
  <TotalTime>39</TotalTime>
  <Words>1880</Words>
  <Application>Microsoft Office PowerPoint</Application>
  <PresentationFormat>Widescreen</PresentationFormat>
  <Paragraphs>153</Paragraphs>
  <Slides>41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41</vt:i4>
      </vt:variant>
    </vt:vector>
  </HeadingPairs>
  <TitlesOfParts>
    <vt:vector size="48" baseType="lpstr">
      <vt:lpstr>AR DELANEY</vt:lpstr>
      <vt:lpstr>Arial</vt:lpstr>
      <vt:lpstr>Calibri</vt:lpstr>
      <vt:lpstr>Calibri Light</vt:lpstr>
      <vt:lpstr>Tw Cen MT</vt:lpstr>
      <vt:lpstr>Office Theme</vt:lpstr>
      <vt:lpstr>Circuit</vt:lpstr>
      <vt:lpstr>CANCER PREVENTION </vt:lpstr>
      <vt:lpstr>Cancer prevention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Preventive strategies of breast cancer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Cancer prevention</dc:title>
  <dc:creator>Mohamed bonna</dc:creator>
  <cp:lastModifiedBy>Mohamed bonna</cp:lastModifiedBy>
  <cp:revision>11</cp:revision>
  <dcterms:created xsi:type="dcterms:W3CDTF">2020-03-26T20:08:42Z</dcterms:created>
  <dcterms:modified xsi:type="dcterms:W3CDTF">2020-03-28T18:47:02Z</dcterms:modified>
</cp:coreProperties>
</file>