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0929" y="2142490"/>
            <a:ext cx="6962140" cy="1377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1">
                <a:solidFill>
                  <a:srgbClr val="E36B0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4044" y="401320"/>
            <a:ext cx="791591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0200"/>
            <a:ext cx="8069580" cy="3953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6330" y="2621279"/>
            <a:ext cx="69119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145" dirty="0">
                <a:solidFill>
                  <a:srgbClr val="FF9833"/>
                </a:solidFill>
                <a:latin typeface="Arial"/>
                <a:cs typeface="Arial"/>
              </a:rPr>
              <a:t>CARCINOMA </a:t>
            </a:r>
            <a:r>
              <a:rPr b="0" i="0" spc="25" dirty="0">
                <a:solidFill>
                  <a:srgbClr val="FF9833"/>
                </a:solidFill>
                <a:latin typeface="Arial"/>
                <a:cs typeface="Arial"/>
              </a:rPr>
              <a:t>OF </a:t>
            </a:r>
            <a:r>
              <a:rPr b="0" i="0" spc="70" dirty="0">
                <a:solidFill>
                  <a:srgbClr val="FF9833"/>
                </a:solidFill>
                <a:latin typeface="Arial"/>
                <a:cs typeface="Arial"/>
              </a:rPr>
              <a:t>UNKNOWN</a:t>
            </a:r>
            <a:r>
              <a:rPr b="0" i="0" spc="-459" dirty="0">
                <a:solidFill>
                  <a:srgbClr val="FF9833"/>
                </a:solidFill>
                <a:latin typeface="Arial"/>
                <a:cs typeface="Arial"/>
              </a:rPr>
              <a:t> </a:t>
            </a:r>
            <a:r>
              <a:rPr b="0" i="0" spc="235" dirty="0">
                <a:solidFill>
                  <a:srgbClr val="FF9833"/>
                </a:solidFill>
                <a:latin typeface="Arial"/>
                <a:cs typeface="Arial"/>
              </a:rPr>
              <a:t>PRIMARY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5970" y="342900"/>
            <a:ext cx="23609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5" dirty="0">
                <a:solidFill>
                  <a:srgbClr val="FF9833"/>
                </a:solidFill>
                <a:latin typeface="Carlito"/>
                <a:cs typeface="Carlito"/>
              </a:rPr>
              <a:t>Pathology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893898"/>
            <a:ext cx="7462520" cy="115252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9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Microscopic</a:t>
            </a:r>
            <a:r>
              <a:rPr sz="32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examination:</a:t>
            </a:r>
            <a:endParaRPr sz="3200">
              <a:latin typeface="Carlito"/>
              <a:cs typeface="Carlito"/>
            </a:endParaRPr>
          </a:p>
          <a:p>
            <a:pPr marL="412750">
              <a:lnSpc>
                <a:spcPct val="100000"/>
              </a:lnSpc>
              <a:spcBef>
                <a:spcPts val="780"/>
              </a:spcBef>
              <a:tabLst>
                <a:tab pos="86931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–	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Features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carcinoma seen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on H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800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slides.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7539" y="2096770"/>
            <a:ext cx="167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7539" y="2782570"/>
            <a:ext cx="167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7539" y="2095500"/>
            <a:ext cx="6447790" cy="23228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69900" marR="5080">
              <a:lnSpc>
                <a:spcPct val="102099"/>
              </a:lnSpc>
              <a:spcBef>
                <a:spcPts val="5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Remember Sarcoma,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Melanoma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Lymphoma may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also  show epithelial (carcinomatous) features</a:t>
            </a:r>
            <a:r>
              <a:rPr sz="2000" spc="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sometimes.</a:t>
            </a:r>
            <a:endParaRPr sz="2000">
              <a:latin typeface="Carlito"/>
              <a:cs typeface="Carlito"/>
            </a:endParaRPr>
          </a:p>
          <a:p>
            <a:pPr marL="469900" marR="296545">
              <a:lnSpc>
                <a:spcPct val="101699"/>
              </a:lnSpc>
              <a:spcBef>
                <a:spcPts val="50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60%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adenocarcinomas,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5%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squamous carcinomas,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35%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(mixed)</a:t>
            </a:r>
            <a:endParaRPr sz="2000">
              <a:latin typeface="Carlito"/>
              <a:cs typeface="Carlito"/>
            </a:endParaRPr>
          </a:p>
          <a:p>
            <a:pPr marL="469900" marR="271145" indent="-457200" algn="just">
              <a:lnSpc>
                <a:spcPct val="101899"/>
              </a:lnSpc>
              <a:spcBef>
                <a:spcPts val="51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Once tumor is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classified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as 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“Carcinoma”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, other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histo-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pathological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features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can be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used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suggest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site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origin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:</a:t>
            </a:r>
            <a:r>
              <a:rPr sz="2000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Examples: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4739" y="4394200"/>
            <a:ext cx="6167755" cy="18326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46926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Comedo-necrosis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(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breast</a:t>
            </a:r>
            <a:r>
              <a:rPr sz="2000" spc="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cancer)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  <a:tabLst>
                <a:tab pos="46926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Prominent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Nucleoli (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prostate</a:t>
            </a:r>
            <a:r>
              <a:rPr sz="2000" spc="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cancer)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  <a:tabLst>
                <a:tab pos="46926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Pseudo-stratification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–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Good clue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GI</a:t>
            </a:r>
            <a:r>
              <a:rPr sz="2000" spc="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cancers</a:t>
            </a:r>
            <a:endParaRPr sz="2000">
              <a:latin typeface="Carlito"/>
              <a:cs typeface="Carlito"/>
            </a:endParaRPr>
          </a:p>
          <a:p>
            <a:pPr marL="469900" marR="5080" indent="-457200">
              <a:lnSpc>
                <a:spcPct val="101699"/>
              </a:lnSpc>
              <a:spcBef>
                <a:spcPts val="500"/>
              </a:spcBef>
              <a:tabLst>
                <a:tab pos="46926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None of these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features are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100%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specific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for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site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origin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8570" y="464820"/>
            <a:ext cx="4202430" cy="1205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0">
              <a:lnSpc>
                <a:spcPct val="100000"/>
              </a:lnSpc>
              <a:spcBef>
                <a:spcPts val="100"/>
              </a:spcBef>
            </a:pPr>
            <a:r>
              <a:rPr sz="4400" i="0" spc="-5" dirty="0">
                <a:solidFill>
                  <a:srgbClr val="FF9833"/>
                </a:solidFill>
                <a:latin typeface="Carlito"/>
                <a:cs typeface="Carlito"/>
              </a:rPr>
              <a:t>Pathology</a:t>
            </a:r>
            <a:endParaRPr sz="4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3200" i="0" dirty="0">
                <a:latin typeface="Carlito"/>
                <a:cs typeface="Carlito"/>
              </a:rPr>
              <a:t>Major Histologies in</a:t>
            </a:r>
            <a:r>
              <a:rPr sz="3200" i="0" spc="-65" dirty="0">
                <a:latin typeface="Carlito"/>
                <a:cs typeface="Carlito"/>
              </a:rPr>
              <a:t> </a:t>
            </a:r>
            <a:r>
              <a:rPr sz="3200" i="0" spc="-5" dirty="0">
                <a:latin typeface="Carlito"/>
                <a:cs typeface="Carlito"/>
              </a:rPr>
              <a:t>CUP</a:t>
            </a:r>
            <a:endParaRPr sz="320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36710" y="1974910"/>
          <a:ext cx="7105650" cy="405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848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Histology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Proportion %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Adenocarcinoma,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well to moderately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differentiated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60%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48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Squamous Cell Carcinoma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5%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marL="89535" marR="4051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Poorly differentiated carcinoma/  poorly differentiated Adeno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ca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30%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Neuroendocrine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2%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49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Undifferentiated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Malignancy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3%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0210" y="153670"/>
            <a:ext cx="3242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5" dirty="0">
                <a:latin typeface="Carlito"/>
                <a:cs typeface="Carlito"/>
              </a:rPr>
              <a:t>Adenocarcinoma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9918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2640" y="990600"/>
            <a:ext cx="7472680" cy="7277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650"/>
              </a:lnSpc>
              <a:spcBef>
                <a:spcPts val="38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Diagnosis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adenocarcinoma - based on the identification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glandular structures that are formed by the neoplastic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cells.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2155190"/>
            <a:ext cx="8053705" cy="323723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5600" marR="5080" indent="-342900">
              <a:lnSpc>
                <a:spcPct val="91900"/>
              </a:lnSpc>
              <a:spcBef>
                <a:spcPts val="3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Poorly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differentiated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adenocarcinoma diagnosed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when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only  minimal glandular formation is seen on histologic examination  or in tumors that lack glandular differentiation but stain  positively for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mucin.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355600" marR="258445" indent="-342900">
              <a:lnSpc>
                <a:spcPct val="92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Adenocarcinoma, poorly differentiated adenocarcinoma, and  poorly differentiated carcinoma are histologic diagnoses that  represent </a:t>
            </a: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a spectrum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of tumor </a:t>
            </a: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differentiation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rather than  specific well-demarcated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entities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381000"/>
            <a:ext cx="846455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2170" y="464820"/>
            <a:ext cx="23609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5" dirty="0">
                <a:solidFill>
                  <a:srgbClr val="FF9833"/>
                </a:solidFill>
                <a:latin typeface="Carlito"/>
                <a:cs typeface="Carlito"/>
              </a:rPr>
              <a:t>Pathology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043940"/>
            <a:ext cx="7781925" cy="440817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Immunohistochemistry:</a:t>
            </a:r>
            <a:endParaRPr sz="3200">
              <a:latin typeface="Carlito"/>
              <a:cs typeface="Carlito"/>
            </a:endParaRPr>
          </a:p>
          <a:p>
            <a:pPr marL="12700" marR="5080">
              <a:lnSpc>
                <a:spcPct val="101600"/>
              </a:lnSpc>
              <a:spcBef>
                <a:spcPts val="825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IHC stains: these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peroxidase labeled 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antibodies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against specific tumor antigens that  are used to define tumor lineage.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4500">
              <a:latin typeface="Carlito"/>
              <a:cs typeface="Carlito"/>
            </a:endParaRPr>
          </a:p>
          <a:p>
            <a:pPr marL="12700" marR="138430" algn="just">
              <a:lnSpc>
                <a:spcPct val="101699"/>
              </a:lnSpc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IHC stains should be used in conjunction with 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patient’s clinical presentation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imaging  studies to select the best</a:t>
            </a:r>
            <a:r>
              <a:rPr sz="32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therapy.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8750" y="251459"/>
            <a:ext cx="3860800" cy="1113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6120">
              <a:lnSpc>
                <a:spcPts val="5005"/>
              </a:lnSpc>
              <a:spcBef>
                <a:spcPts val="100"/>
              </a:spcBef>
            </a:pPr>
            <a:r>
              <a:rPr sz="4400" i="0" spc="-5" dirty="0">
                <a:solidFill>
                  <a:srgbClr val="FF9833"/>
                </a:solidFill>
                <a:latin typeface="Carlito"/>
                <a:cs typeface="Carlito"/>
              </a:rPr>
              <a:t>Pathology</a:t>
            </a:r>
            <a:endParaRPr sz="4400">
              <a:latin typeface="Carlito"/>
              <a:cs typeface="Carlito"/>
            </a:endParaRPr>
          </a:p>
          <a:p>
            <a:pPr marL="12700">
              <a:lnSpc>
                <a:spcPts val="3565"/>
              </a:lnSpc>
            </a:pPr>
            <a:r>
              <a:rPr sz="3200" b="0" i="0" spc="-5" dirty="0">
                <a:latin typeface="Carlito"/>
                <a:cs typeface="Carlito"/>
              </a:rPr>
              <a:t>Immunohistochemistry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440" y="1351279"/>
            <a:ext cx="8418195" cy="477774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650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Benefits:</a:t>
            </a:r>
            <a:endParaRPr sz="2000">
              <a:latin typeface="Carlito"/>
              <a:cs typeface="Carlito"/>
            </a:endParaRPr>
          </a:p>
          <a:p>
            <a:pPr marL="869950" lvl="1" indent="-457200">
              <a:lnSpc>
                <a:spcPct val="100000"/>
              </a:lnSpc>
              <a:spcBef>
                <a:spcPts val="550"/>
              </a:spcBef>
              <a:buFont typeface="Arial"/>
              <a:buChar char="–"/>
              <a:tabLst>
                <a:tab pos="869315" algn="l"/>
                <a:tab pos="869950" algn="l"/>
              </a:tabLst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Very helpful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determining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site of origin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r>
              <a:rPr sz="2000" spc="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CUP</a:t>
            </a:r>
            <a:endParaRPr sz="2000">
              <a:latin typeface="Carlito"/>
              <a:cs typeface="Carlito"/>
            </a:endParaRPr>
          </a:p>
          <a:p>
            <a:pPr marL="1727200" lvl="2" indent="-457200">
              <a:lnSpc>
                <a:spcPct val="100000"/>
              </a:lnSpc>
              <a:spcBef>
                <a:spcPts val="500"/>
              </a:spcBef>
              <a:buFont typeface="Arial"/>
              <a:buChar char="–"/>
              <a:tabLst>
                <a:tab pos="1726564" algn="l"/>
                <a:tab pos="1727200" algn="l"/>
              </a:tabLst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Cytokeratin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7 /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Cytokeratin 20 are the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most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helpful</a:t>
            </a:r>
            <a:r>
              <a:rPr sz="18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  <a:p>
            <a:pPr marL="1727200" lvl="2" indent="-45720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1726564" algn="l"/>
                <a:tab pos="1727200" algn="l"/>
              </a:tabLst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Other stains: helpful in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suggesting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the possible site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1800" spc="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origin</a:t>
            </a:r>
            <a:endParaRPr sz="1800">
              <a:latin typeface="Carlito"/>
              <a:cs typeface="Carlito"/>
            </a:endParaRPr>
          </a:p>
          <a:p>
            <a:pPr marL="1727200">
              <a:lnSpc>
                <a:spcPct val="100000"/>
              </a:lnSpc>
              <a:spcBef>
                <a:spcPts val="439"/>
              </a:spcBef>
              <a:tabLst>
                <a:tab pos="21837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TTF-1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–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Lung,</a:t>
            </a:r>
            <a:r>
              <a:rPr sz="16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Thyroid</a:t>
            </a:r>
            <a:endParaRPr sz="1600">
              <a:latin typeface="Carlito"/>
              <a:cs typeface="Carlito"/>
            </a:endParaRPr>
          </a:p>
          <a:p>
            <a:pPr marL="1727200">
              <a:lnSpc>
                <a:spcPct val="100000"/>
              </a:lnSpc>
              <a:spcBef>
                <a:spcPts val="439"/>
              </a:spcBef>
              <a:tabLst>
                <a:tab pos="21837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GCDFP-15-Mammoglobin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–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 Breast</a:t>
            </a:r>
            <a:endParaRPr sz="1600">
              <a:latin typeface="Carlito"/>
              <a:cs typeface="Carlito"/>
            </a:endParaRPr>
          </a:p>
          <a:p>
            <a:pPr marL="1727200">
              <a:lnSpc>
                <a:spcPct val="100000"/>
              </a:lnSpc>
              <a:spcBef>
                <a:spcPts val="430"/>
              </a:spcBef>
              <a:tabLst>
                <a:tab pos="21837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Calretinin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–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Mesothelioma</a:t>
            </a:r>
            <a:endParaRPr sz="1600">
              <a:latin typeface="Carlito"/>
              <a:cs typeface="Carlito"/>
            </a:endParaRPr>
          </a:p>
          <a:p>
            <a:pPr marL="1727200">
              <a:lnSpc>
                <a:spcPct val="100000"/>
              </a:lnSpc>
              <a:spcBef>
                <a:spcPts val="440"/>
              </a:spcBef>
              <a:tabLst>
                <a:tab pos="21837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URO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III ,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Thrombomodulin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–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Urothelial</a:t>
            </a:r>
            <a:r>
              <a:rPr sz="16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carcinoma</a:t>
            </a:r>
            <a:endParaRPr sz="1600">
              <a:latin typeface="Carlito"/>
              <a:cs typeface="Carlito"/>
            </a:endParaRPr>
          </a:p>
          <a:p>
            <a:pPr marL="1727200">
              <a:lnSpc>
                <a:spcPct val="100000"/>
              </a:lnSpc>
              <a:spcBef>
                <a:spcPts val="430"/>
              </a:spcBef>
              <a:tabLst>
                <a:tab pos="21837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CDX-2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- GI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Tract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cancers</a:t>
            </a:r>
            <a:endParaRPr sz="1600">
              <a:latin typeface="Carlito"/>
              <a:cs typeface="Carlito"/>
            </a:endParaRPr>
          </a:p>
          <a:p>
            <a:pPr marL="1727200">
              <a:lnSpc>
                <a:spcPct val="100000"/>
              </a:lnSpc>
              <a:spcBef>
                <a:spcPts val="440"/>
              </a:spcBef>
              <a:tabLst>
                <a:tab pos="21837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Chromogranin, Synaptophysin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–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Neuroendocrine</a:t>
            </a:r>
            <a:r>
              <a:rPr sz="16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cancers.</a:t>
            </a:r>
            <a:endParaRPr sz="1600">
              <a:latin typeface="Carlito"/>
              <a:cs typeface="Carlito"/>
            </a:endParaRPr>
          </a:p>
          <a:p>
            <a:pPr marL="2184400" marR="96520" indent="-457200">
              <a:lnSpc>
                <a:spcPct val="102099"/>
              </a:lnSpc>
              <a:spcBef>
                <a:spcPts val="390"/>
              </a:spcBef>
              <a:tabLst>
                <a:tab pos="21837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PSA (prostate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cancer)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and thyroglobulin (thyroid cancer) are the most  specific of the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current marker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panel.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However,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the prostate and thyroid ca  rarely present as CUP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–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so the yield of these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markers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low.</a:t>
            </a:r>
            <a:endParaRPr sz="1600">
              <a:latin typeface="Carlito"/>
              <a:cs typeface="Carlito"/>
            </a:endParaRPr>
          </a:p>
          <a:p>
            <a:pPr marL="2184400" marR="5080" indent="-457200">
              <a:lnSpc>
                <a:spcPct val="92400"/>
              </a:lnSpc>
              <a:spcBef>
                <a:spcPts val="484"/>
              </a:spcBef>
              <a:tabLst>
                <a:tab pos="21837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GCDFP-15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uroplakin III are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highly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specific markers for breast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urothelial cancer respectively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– but both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verey sensitive for detecting  these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cancers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5490" y="6160770"/>
            <a:ext cx="167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2689" y="6159500"/>
            <a:ext cx="7429500" cy="6400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0"/>
              </a:spcBef>
            </a:pP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Remember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: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Poorly </a:t>
            </a: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undifferentiated </a:t>
            </a: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tumors often show loss of one or  all of these</a:t>
            </a:r>
            <a:r>
              <a:rPr sz="2000" i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markers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6850" y="464820"/>
            <a:ext cx="3860800" cy="1205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8020">
              <a:lnSpc>
                <a:spcPct val="100000"/>
              </a:lnSpc>
              <a:spcBef>
                <a:spcPts val="100"/>
              </a:spcBef>
            </a:pPr>
            <a:r>
              <a:rPr sz="4400" i="0" spc="-5" dirty="0">
                <a:solidFill>
                  <a:srgbClr val="FF9833"/>
                </a:solidFill>
                <a:latin typeface="Carlito"/>
                <a:cs typeface="Carlito"/>
              </a:rPr>
              <a:t>Pathology</a:t>
            </a:r>
            <a:endParaRPr sz="4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3200" b="0" i="0" spc="-5" dirty="0">
                <a:latin typeface="Carlito"/>
                <a:cs typeface="Carlito"/>
              </a:rPr>
              <a:t>Immunohistochemistry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40839"/>
            <a:ext cx="7887970" cy="502920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55575" indent="-143510">
              <a:lnSpc>
                <a:spcPct val="100000"/>
              </a:lnSpc>
              <a:spcBef>
                <a:spcPts val="1019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Caveats:</a:t>
            </a:r>
            <a:endParaRPr sz="3200">
              <a:latin typeface="Carlito"/>
              <a:cs typeface="Carlito"/>
            </a:endParaRPr>
          </a:p>
          <a:p>
            <a:pPr marL="1269365" marR="635635" lvl="1" indent="-457200">
              <a:lnSpc>
                <a:spcPct val="101400"/>
              </a:lnSpc>
              <a:spcBef>
                <a:spcPts val="650"/>
              </a:spcBef>
              <a:buFont typeface="Arial"/>
              <a:buChar char="•"/>
              <a:tabLst>
                <a:tab pos="1269365" algn="l"/>
                <a:tab pos="1270000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Tissue specificity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- No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staining pattern is entirely  specific</a:t>
            </a:r>
            <a:endParaRPr sz="2400">
              <a:latin typeface="Carlito"/>
              <a:cs typeface="Carlito"/>
            </a:endParaRPr>
          </a:p>
          <a:p>
            <a:pPr marL="1269365" marR="29845" lvl="1" indent="-457200">
              <a:lnSpc>
                <a:spcPct val="101600"/>
              </a:lnSpc>
              <a:spcBef>
                <a:spcPts val="600"/>
              </a:spcBef>
              <a:buFont typeface="Arial"/>
              <a:buChar char="•"/>
              <a:tabLst>
                <a:tab pos="1269365" algn="l"/>
                <a:tab pos="1270000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Technical performance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– can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be variable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between 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laboratory due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lack of standardization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of 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antibodies, staining techniques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protocols used in  IHC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staining.</a:t>
            </a:r>
            <a:endParaRPr sz="2400">
              <a:latin typeface="Carlito"/>
              <a:cs typeface="Carlito"/>
            </a:endParaRPr>
          </a:p>
          <a:p>
            <a:pPr marL="1269365" marR="5080" lvl="1" indent="-457200">
              <a:lnSpc>
                <a:spcPct val="101600"/>
              </a:lnSpc>
              <a:spcBef>
                <a:spcPts val="605"/>
              </a:spcBef>
              <a:buFont typeface="Arial"/>
              <a:buChar char="•"/>
              <a:tabLst>
                <a:tab pos="1269365" algn="l"/>
                <a:tab pos="1270000" algn="l"/>
                <a:tab pos="4084320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Inter-observer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variability :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significant variability exists 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between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pathologists	based on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their experience in 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interpreting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IHC.</a:t>
            </a:r>
            <a:endParaRPr sz="2400">
              <a:latin typeface="Carlito"/>
              <a:cs typeface="Carlito"/>
            </a:endParaRPr>
          </a:p>
          <a:p>
            <a:pPr marL="1269365" marR="665480" lvl="1" indent="-457200">
              <a:lnSpc>
                <a:spcPct val="101400"/>
              </a:lnSpc>
              <a:spcBef>
                <a:spcPts val="620"/>
              </a:spcBef>
              <a:buFont typeface="Arial"/>
              <a:buChar char="•"/>
              <a:tabLst>
                <a:tab pos="1269365" algn="l"/>
                <a:tab pos="1270000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Communication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between treating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physician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pathologist is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extremely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important.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2170" y="251459"/>
            <a:ext cx="23609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5" dirty="0">
                <a:solidFill>
                  <a:srgbClr val="FF9833"/>
                </a:solidFill>
                <a:latin typeface="Carlito"/>
                <a:cs typeface="Carlito"/>
              </a:rPr>
              <a:t>Pathology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990600"/>
            <a:ext cx="81534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762000"/>
            <a:ext cx="81534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8880" y="499109"/>
            <a:ext cx="67513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5" dirty="0">
                <a:solidFill>
                  <a:srgbClr val="FF9833"/>
                </a:solidFill>
                <a:latin typeface="Carlito"/>
                <a:cs typeface="Carlito"/>
              </a:rPr>
              <a:t>Carcinoma </a:t>
            </a:r>
            <a:r>
              <a:rPr sz="4000" i="0" spc="-10" dirty="0">
                <a:solidFill>
                  <a:srgbClr val="FF9833"/>
                </a:solidFill>
                <a:latin typeface="Carlito"/>
                <a:cs typeface="Carlito"/>
              </a:rPr>
              <a:t>of </a:t>
            </a:r>
            <a:r>
              <a:rPr sz="4000" i="0" spc="-5" dirty="0">
                <a:solidFill>
                  <a:srgbClr val="FF9833"/>
                </a:solidFill>
                <a:latin typeface="Carlito"/>
                <a:cs typeface="Carlito"/>
              </a:rPr>
              <a:t>Unknown</a:t>
            </a:r>
            <a:r>
              <a:rPr sz="4000" i="0" spc="-20" dirty="0">
                <a:solidFill>
                  <a:srgbClr val="FF9833"/>
                </a:solidFill>
                <a:latin typeface="Carlito"/>
                <a:cs typeface="Carlito"/>
              </a:rPr>
              <a:t> </a:t>
            </a:r>
            <a:r>
              <a:rPr sz="4000" i="0" spc="-10" dirty="0">
                <a:solidFill>
                  <a:srgbClr val="FF9833"/>
                </a:solidFill>
                <a:latin typeface="Carlito"/>
                <a:cs typeface="Carlito"/>
              </a:rPr>
              <a:t>Primary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6219"/>
            <a:ext cx="3775710" cy="3614420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Definition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Epidemiology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Pathology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Natural</a:t>
            </a:r>
            <a:r>
              <a:rPr sz="32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History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Diagnostic</a:t>
            </a:r>
            <a:r>
              <a:rPr sz="32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Approach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Treatment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54100"/>
            <a:ext cx="101726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0" spc="-5" dirty="0">
                <a:latin typeface="Carlito"/>
                <a:cs typeface="Carlito"/>
              </a:rPr>
              <a:t>CUP </a:t>
            </a:r>
            <a:r>
              <a:rPr sz="2000" i="0" dirty="0">
                <a:latin typeface="Carlito"/>
                <a:cs typeface="Carlito"/>
              </a:rPr>
              <a:t>-</a:t>
            </a:r>
            <a:r>
              <a:rPr sz="2000" i="0" spc="-75" dirty="0">
                <a:latin typeface="Carlito"/>
                <a:cs typeface="Carlito"/>
              </a:rPr>
              <a:t> </a:t>
            </a:r>
            <a:r>
              <a:rPr sz="2000" i="0" dirty="0">
                <a:latin typeface="Carlito"/>
                <a:cs typeface="Carlito"/>
              </a:rPr>
              <a:t>IHC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75050" y="635000"/>
            <a:ext cx="5111750" cy="561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459229"/>
            <a:ext cx="2820670" cy="20586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8450" marR="5080" indent="-285750">
              <a:lnSpc>
                <a:spcPct val="101499"/>
              </a:lnSpc>
              <a:spcBef>
                <a:spcPts val="7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Once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the broad category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is 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identified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as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“carcinoma”,  Cytokeratins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used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further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to 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determine the possible site </a:t>
            </a:r>
            <a:r>
              <a:rPr sz="1400" spc="5" dirty="0">
                <a:solidFill>
                  <a:srgbClr val="FFFFFF"/>
                </a:solidFill>
                <a:latin typeface="Carlito"/>
                <a:cs typeface="Carlito"/>
              </a:rPr>
              <a:t>of 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origin.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1950">
              <a:latin typeface="Carlito"/>
              <a:cs typeface="Carlito"/>
            </a:endParaRPr>
          </a:p>
          <a:p>
            <a:pPr marL="298450" marR="115570" indent="-285750" algn="just">
              <a:lnSpc>
                <a:spcPct val="101499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</a:tabLst>
            </a:pP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Further specific markers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then  used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to try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to pin-point the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most 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likely site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origin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0489" y="44027"/>
            <a:ext cx="3961129" cy="10509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200" i="0" dirty="0">
                <a:latin typeface="Carlito"/>
                <a:cs typeface="Carlito"/>
              </a:rPr>
              <a:t>Immunohistochemistry</a:t>
            </a:r>
            <a:endParaRPr sz="3200">
              <a:latin typeface="Carlito"/>
              <a:cs typeface="Carlito"/>
            </a:endParaRPr>
          </a:p>
          <a:p>
            <a:pPr marL="814069">
              <a:lnSpc>
                <a:spcPct val="100000"/>
              </a:lnSpc>
              <a:spcBef>
                <a:spcPts val="580"/>
              </a:spcBef>
            </a:pPr>
            <a:r>
              <a:rPr sz="2400" b="0" i="0" spc="-5" dirty="0">
                <a:latin typeface="Carlito"/>
                <a:cs typeface="Carlito"/>
              </a:rPr>
              <a:t>Cytokeratins</a:t>
            </a:r>
            <a:r>
              <a:rPr sz="2400" b="0" i="0" spc="-20" dirty="0">
                <a:latin typeface="Carlito"/>
                <a:cs typeface="Carlito"/>
              </a:rPr>
              <a:t> </a:t>
            </a:r>
            <a:r>
              <a:rPr sz="2400" b="0" i="0" dirty="0">
                <a:latin typeface="Carlito"/>
                <a:cs typeface="Carlito"/>
              </a:rPr>
              <a:t>(CKs)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7939" y="1586229"/>
            <a:ext cx="7144384" cy="34861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69265" marR="674370" indent="-457200">
              <a:lnSpc>
                <a:spcPct val="100899"/>
              </a:lnSpc>
              <a:spcBef>
                <a:spcPts val="8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20 sub-types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CK with different molecular weight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different  expressions are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seen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in various cancers and cell</a:t>
            </a:r>
            <a:r>
              <a:rPr sz="1800" spc="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types.</a:t>
            </a:r>
            <a:endParaRPr sz="1800">
              <a:latin typeface="Carlito"/>
              <a:cs typeface="Carlito"/>
            </a:endParaRPr>
          </a:p>
          <a:p>
            <a:pPr marL="469265" marR="5080" indent="-457200">
              <a:lnSpc>
                <a:spcPct val="101400"/>
              </a:lnSpc>
              <a:spcBef>
                <a:spcPts val="47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Monoclonal antibodies to specific CK sub-types are used classify tumors  according to site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1800" spc="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origin.</a:t>
            </a:r>
            <a:endParaRPr sz="18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CK20/ CK7 are most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useful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and hence, most commonly</a:t>
            </a:r>
            <a:r>
              <a:rPr sz="1800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used.</a:t>
            </a:r>
            <a:endParaRPr sz="18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b="1" i="1" spc="-5" dirty="0">
                <a:solidFill>
                  <a:srgbClr val="BF0000"/>
                </a:solidFill>
                <a:latin typeface="Carlito"/>
                <a:cs typeface="Carlito"/>
              </a:rPr>
              <a:t>CK7 </a:t>
            </a: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seen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in lung, breast, ovary and</a:t>
            </a:r>
            <a:r>
              <a:rPr sz="18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endometrium</a:t>
            </a:r>
            <a:endParaRPr sz="1800">
              <a:latin typeface="Carlito"/>
              <a:cs typeface="Carlito"/>
            </a:endParaRPr>
          </a:p>
          <a:p>
            <a:pPr marL="1255395">
              <a:lnSpc>
                <a:spcPct val="100000"/>
              </a:lnSpc>
              <a:spcBef>
                <a:spcPts val="480"/>
              </a:spcBef>
            </a:pPr>
            <a:r>
              <a:rPr sz="1800" b="1" i="1" spc="-5" dirty="0">
                <a:solidFill>
                  <a:srgbClr val="BF0000"/>
                </a:solidFill>
                <a:latin typeface="Carlito"/>
                <a:cs typeface="Carlito"/>
              </a:rPr>
              <a:t>NOT </a:t>
            </a:r>
            <a:r>
              <a:rPr sz="1800" b="1" i="1" dirty="0">
                <a:solidFill>
                  <a:srgbClr val="BF0000"/>
                </a:solidFill>
                <a:latin typeface="Carlito"/>
                <a:cs typeface="Carlito"/>
              </a:rPr>
              <a:t>seen in lower GI</a:t>
            </a:r>
            <a:r>
              <a:rPr sz="1800" b="1" i="1" spc="-35" dirty="0">
                <a:solidFill>
                  <a:srgbClr val="BF0000"/>
                </a:solidFill>
                <a:latin typeface="Carlito"/>
                <a:cs typeface="Carlito"/>
              </a:rPr>
              <a:t> </a:t>
            </a:r>
            <a:r>
              <a:rPr sz="1800" b="1" i="1" spc="-5" dirty="0">
                <a:solidFill>
                  <a:srgbClr val="BF0000"/>
                </a:solidFill>
                <a:latin typeface="Carlito"/>
                <a:cs typeface="Carlito"/>
              </a:rPr>
              <a:t>tract</a:t>
            </a:r>
            <a:endParaRPr sz="18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b="1" i="1" spc="-5" dirty="0">
                <a:solidFill>
                  <a:srgbClr val="BF0000"/>
                </a:solidFill>
                <a:latin typeface="Carlito"/>
                <a:cs typeface="Carlito"/>
              </a:rPr>
              <a:t>CK20 </a:t>
            </a:r>
            <a:r>
              <a:rPr sz="1850" i="1" spc="-5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850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seen in 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GI epithelium,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urothelium 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and Merkel’s</a:t>
            </a:r>
            <a:r>
              <a:rPr sz="1800" b="1" i="1" spc="-25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cells.</a:t>
            </a:r>
            <a:endParaRPr sz="18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A pattern of </a:t>
            </a:r>
            <a:r>
              <a:rPr sz="1800" b="1" i="1" spc="-5" dirty="0">
                <a:solidFill>
                  <a:srgbClr val="BF0000"/>
                </a:solidFill>
                <a:latin typeface="Carlito"/>
                <a:cs typeface="Carlito"/>
              </a:rPr>
              <a:t>CK20+/CK7-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strongly suggests 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GI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neoplasm</a:t>
            </a:r>
            <a:endParaRPr sz="1800">
              <a:latin typeface="Carlito"/>
              <a:cs typeface="Carlito"/>
            </a:endParaRPr>
          </a:p>
          <a:p>
            <a:pPr marL="469265" marR="664210" indent="-457200">
              <a:lnSpc>
                <a:spcPct val="101400"/>
              </a:lnSpc>
              <a:spcBef>
                <a:spcPts val="45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A pattern of </a:t>
            </a:r>
            <a:r>
              <a:rPr sz="1800" b="1" i="1" spc="-5" dirty="0">
                <a:solidFill>
                  <a:srgbClr val="BF0000"/>
                </a:solidFill>
                <a:latin typeface="Carlito"/>
                <a:cs typeface="Carlito"/>
              </a:rPr>
              <a:t>CK20-/CK7+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suggests cancer 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lung, breast, ovary,  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endometrium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and pancreatic biliary</a:t>
            </a:r>
            <a:r>
              <a:rPr sz="1800" b="1" i="1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tract.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7310" y="176529"/>
            <a:ext cx="65747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dirty="0">
                <a:solidFill>
                  <a:srgbClr val="FF9833"/>
                </a:solidFill>
                <a:latin typeface="Carlito"/>
                <a:cs typeface="Carlito"/>
              </a:rPr>
              <a:t>Immunohistochemistry - </a:t>
            </a:r>
            <a:r>
              <a:rPr sz="2400" i="0" spc="-5" dirty="0">
                <a:solidFill>
                  <a:srgbClr val="FF9833"/>
                </a:solidFill>
                <a:latin typeface="Carlito"/>
                <a:cs typeface="Carlito"/>
              </a:rPr>
              <a:t>Cytokeratins</a:t>
            </a:r>
            <a:r>
              <a:rPr sz="2400" i="0" spc="-65" dirty="0">
                <a:solidFill>
                  <a:srgbClr val="FF9833"/>
                </a:solidFill>
                <a:latin typeface="Carlito"/>
                <a:cs typeface="Carlito"/>
              </a:rPr>
              <a:t> </a:t>
            </a:r>
            <a:r>
              <a:rPr sz="2400" i="0" spc="-5" dirty="0">
                <a:solidFill>
                  <a:srgbClr val="FF9833"/>
                </a:solidFill>
                <a:latin typeface="Carlito"/>
                <a:cs typeface="Carlito"/>
              </a:rPr>
              <a:t>(CKs)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09600"/>
            <a:ext cx="9144000" cy="6096000"/>
            <a:chOff x="0" y="609600"/>
            <a:chExt cx="9144000" cy="6096000"/>
          </a:xfrm>
        </p:grpSpPr>
        <p:sp>
          <p:nvSpPr>
            <p:cNvPr id="4" name="object 4"/>
            <p:cNvSpPr/>
            <p:nvPr/>
          </p:nvSpPr>
          <p:spPr>
            <a:xfrm>
              <a:off x="4566920" y="1600200"/>
              <a:ext cx="10160" cy="3657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9600"/>
              <a:ext cx="9144000" cy="6096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0489" y="44027"/>
            <a:ext cx="3961129" cy="10509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200" i="0" dirty="0">
                <a:latin typeface="Carlito"/>
                <a:cs typeface="Carlito"/>
              </a:rPr>
              <a:t>Immunohistochemistry</a:t>
            </a:r>
            <a:endParaRPr sz="3200">
              <a:latin typeface="Carlito"/>
              <a:cs typeface="Carlito"/>
            </a:endParaRPr>
          </a:p>
          <a:p>
            <a:pPr marL="1029969">
              <a:lnSpc>
                <a:spcPct val="100000"/>
              </a:lnSpc>
              <a:spcBef>
                <a:spcPts val="580"/>
              </a:spcBef>
            </a:pPr>
            <a:r>
              <a:rPr sz="2400" b="0" i="0" spc="-5" dirty="0">
                <a:latin typeface="Carlito"/>
                <a:cs typeface="Carlito"/>
              </a:rPr>
              <a:t>Other </a:t>
            </a:r>
            <a:r>
              <a:rPr sz="2400" b="0" i="0" dirty="0">
                <a:latin typeface="Carlito"/>
                <a:cs typeface="Carlito"/>
              </a:rPr>
              <a:t>Markers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7939" y="1586229"/>
            <a:ext cx="7082155" cy="18072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69265" marR="5080" indent="-457200">
              <a:lnSpc>
                <a:spcPct val="100899"/>
              </a:lnSpc>
              <a:spcBef>
                <a:spcPts val="8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b="1" i="1" spc="-5" dirty="0">
                <a:solidFill>
                  <a:srgbClr val="BF0000"/>
                </a:solidFill>
                <a:latin typeface="Carlito"/>
                <a:cs typeface="Carlito"/>
              </a:rPr>
              <a:t>CDX-2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– a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nuclear transcription factor that 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plays a role in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intestinal  organogenesis. 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If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positive 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,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favors Gastrointestinal</a:t>
            </a:r>
            <a:r>
              <a:rPr sz="1800" b="1" i="1" spc="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adenocarcinomas.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BF0000"/>
              </a:buClr>
              <a:buFont typeface="Arial"/>
              <a:buChar char="•"/>
            </a:pPr>
            <a:endParaRPr sz="2500">
              <a:latin typeface="Carlito"/>
              <a:cs typeface="Carlito"/>
            </a:endParaRPr>
          </a:p>
          <a:p>
            <a:pPr marL="469265" marR="158750" indent="-457200">
              <a:lnSpc>
                <a:spcPct val="1016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b="1" i="1" spc="-5" dirty="0">
                <a:solidFill>
                  <a:srgbClr val="BF0000"/>
                </a:solidFill>
                <a:latin typeface="Carlito"/>
                <a:cs typeface="Carlito"/>
              </a:rPr>
              <a:t>TTF-1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–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thyroid transcription factor-1 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–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nuclear 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protein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that helps in  transcriptional activation 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during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embryogenesis 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thyroid,  diencephalon 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respiratory</a:t>
            </a:r>
            <a:r>
              <a:rPr sz="1800" b="1" i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epithelium.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2339" y="3370579"/>
            <a:ext cx="124460" cy="5486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2339" y="4156709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9539" y="3371850"/>
            <a:ext cx="5863590" cy="123952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400" b="1" i="1" dirty="0">
                <a:solidFill>
                  <a:srgbClr val="FFFFFF"/>
                </a:solidFill>
                <a:latin typeface="Carlito"/>
                <a:cs typeface="Carlito"/>
              </a:rPr>
              <a:t>Typically, positive in </a:t>
            </a:r>
            <a:r>
              <a:rPr sz="1400" b="1" i="1" spc="-5" dirty="0">
                <a:solidFill>
                  <a:srgbClr val="FFFFFF"/>
                </a:solidFill>
                <a:latin typeface="Carlito"/>
                <a:cs typeface="Carlito"/>
              </a:rPr>
              <a:t>Lung </a:t>
            </a:r>
            <a:r>
              <a:rPr sz="1400" b="1" i="1" dirty="0">
                <a:solidFill>
                  <a:srgbClr val="FFFFFF"/>
                </a:solidFill>
                <a:latin typeface="Carlito"/>
                <a:cs typeface="Carlito"/>
              </a:rPr>
              <a:t>and Thyroid</a:t>
            </a:r>
            <a:r>
              <a:rPr sz="1400" b="1" i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rlito"/>
                <a:cs typeface="Carlito"/>
              </a:rPr>
              <a:t>cancers</a:t>
            </a:r>
            <a:endParaRPr sz="1400">
              <a:latin typeface="Carlito"/>
              <a:cs typeface="Carlito"/>
            </a:endParaRPr>
          </a:p>
          <a:p>
            <a:pPr marL="12700" marR="5080">
              <a:lnSpc>
                <a:spcPct val="101800"/>
              </a:lnSpc>
              <a:spcBef>
                <a:spcPts val="340"/>
              </a:spcBef>
            </a:pPr>
            <a:r>
              <a:rPr sz="1400" b="1" i="1" spc="-5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1400" b="1" i="1" dirty="0">
                <a:solidFill>
                  <a:srgbClr val="FFFFFF"/>
                </a:solidFill>
                <a:latin typeface="Carlito"/>
                <a:cs typeface="Carlito"/>
              </a:rPr>
              <a:t>lung carcinoma, </a:t>
            </a:r>
            <a:r>
              <a:rPr sz="1400" b="1" i="1" spc="-5" dirty="0">
                <a:solidFill>
                  <a:srgbClr val="FFFFFF"/>
                </a:solidFill>
                <a:latin typeface="Carlito"/>
                <a:cs typeface="Carlito"/>
              </a:rPr>
              <a:t>68% </a:t>
            </a:r>
            <a:r>
              <a:rPr sz="1400" b="1" i="1" dirty="0">
                <a:solidFill>
                  <a:srgbClr val="FFFFFF"/>
                </a:solidFill>
                <a:latin typeface="Carlito"/>
                <a:cs typeface="Carlito"/>
              </a:rPr>
              <a:t>of adenocarcinomas and 25% of squamous </a:t>
            </a:r>
            <a:r>
              <a:rPr sz="1400" b="1" i="1" spc="-5" dirty="0">
                <a:solidFill>
                  <a:srgbClr val="FFFFFF"/>
                </a:solidFill>
                <a:latin typeface="Carlito"/>
                <a:cs typeface="Carlito"/>
              </a:rPr>
              <a:t>cell cancers  </a:t>
            </a:r>
            <a:r>
              <a:rPr sz="1400" b="1" i="1" dirty="0">
                <a:solidFill>
                  <a:srgbClr val="FFFFFF"/>
                </a:solidFill>
                <a:latin typeface="Carlito"/>
                <a:cs typeface="Carlito"/>
              </a:rPr>
              <a:t>stain +ve </a:t>
            </a:r>
            <a:r>
              <a:rPr sz="1400" b="1" i="1" spc="-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1400" b="1" i="1" dirty="0">
                <a:solidFill>
                  <a:srgbClr val="FFFFFF"/>
                </a:solidFill>
                <a:latin typeface="Carlito"/>
                <a:cs typeface="Carlito"/>
              </a:rPr>
              <a:t>TTF</a:t>
            </a:r>
            <a:r>
              <a:rPr sz="1400" b="1" i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rlito"/>
                <a:cs typeface="Carlito"/>
              </a:rPr>
              <a:t>-1</a:t>
            </a:r>
            <a:endParaRPr sz="1400">
              <a:latin typeface="Carlito"/>
              <a:cs typeface="Carlito"/>
            </a:endParaRPr>
          </a:p>
          <a:p>
            <a:pPr marL="12700" marR="516890">
              <a:lnSpc>
                <a:spcPct val="101200"/>
              </a:lnSpc>
              <a:spcBef>
                <a:spcPts val="350"/>
              </a:spcBef>
            </a:pPr>
            <a:r>
              <a:rPr sz="1400" b="1" i="1" spc="-5" dirty="0">
                <a:solidFill>
                  <a:srgbClr val="FFFFFF"/>
                </a:solidFill>
                <a:latin typeface="Carlito"/>
                <a:cs typeface="Carlito"/>
              </a:rPr>
              <a:t>Hence, </a:t>
            </a:r>
            <a:r>
              <a:rPr sz="1400" b="1" i="1" dirty="0">
                <a:solidFill>
                  <a:srgbClr val="FFFFFF"/>
                </a:solidFill>
                <a:latin typeface="Carlito"/>
                <a:cs typeface="Carlito"/>
              </a:rPr>
              <a:t>helpful </a:t>
            </a:r>
            <a:r>
              <a:rPr sz="1400" b="1" i="1" spc="-5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1400" b="1" i="1" dirty="0">
                <a:solidFill>
                  <a:srgbClr val="FFFFFF"/>
                </a:solidFill>
                <a:latin typeface="Carlito"/>
                <a:cs typeface="Carlito"/>
              </a:rPr>
              <a:t>differentiation of lung primary from metastatic  adenocarcinoma in pleural effusion, mediastinum and lung</a:t>
            </a:r>
            <a:r>
              <a:rPr sz="1400" b="1" i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rlito"/>
                <a:cs typeface="Carlito"/>
              </a:rPr>
              <a:t>parenchyma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7939" y="5031740"/>
            <a:ext cx="7218680" cy="974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222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b="1" i="1" spc="-5" dirty="0">
                <a:solidFill>
                  <a:srgbClr val="BF0000"/>
                </a:solidFill>
                <a:latin typeface="Carlito"/>
                <a:cs typeface="Carlito"/>
              </a:rPr>
              <a:t>Calretinin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&amp;</a:t>
            </a:r>
            <a:r>
              <a:rPr sz="1800" b="1" i="1" dirty="0">
                <a:solidFill>
                  <a:srgbClr val="BF0000"/>
                </a:solidFill>
                <a:latin typeface="Carlito"/>
                <a:cs typeface="Carlito"/>
              </a:rPr>
              <a:t> Wilm’s </a:t>
            </a:r>
            <a:r>
              <a:rPr sz="1800" b="1" i="1" spc="-5" dirty="0">
                <a:solidFill>
                  <a:srgbClr val="BF0000"/>
                </a:solidFill>
                <a:latin typeface="Carlito"/>
                <a:cs typeface="Carlito"/>
              </a:rPr>
              <a:t>tumor </a:t>
            </a:r>
            <a:r>
              <a:rPr sz="1800" b="1" i="1" dirty="0">
                <a:solidFill>
                  <a:srgbClr val="BF0000"/>
                </a:solidFill>
                <a:latin typeface="Carlito"/>
                <a:cs typeface="Carlito"/>
              </a:rPr>
              <a:t>gene-1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 are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useful 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markers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for mesothelioma  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(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distinguishing pleural 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mesothelioma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from lung adenocarcinoma can</a:t>
            </a:r>
            <a:r>
              <a:rPr sz="1800" b="1" i="1" spc="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rlito"/>
                <a:cs typeface="Carlito"/>
              </a:rPr>
              <a:t>be</a:t>
            </a:r>
            <a:endParaRPr sz="1800">
              <a:latin typeface="Carlito"/>
              <a:cs typeface="Carlito"/>
            </a:endParaRPr>
          </a:p>
          <a:p>
            <a:pPr marL="469265">
              <a:lnSpc>
                <a:spcPct val="100000"/>
              </a:lnSpc>
              <a:spcBef>
                <a:spcPts val="30"/>
              </a:spcBef>
            </a:pP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very</a:t>
            </a:r>
            <a:r>
              <a:rPr sz="1800" b="1" i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challenging).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9450" y="24129"/>
            <a:ext cx="2972435" cy="66675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2400" i="0" spc="-5" dirty="0">
                <a:latin typeface="Carlito"/>
                <a:cs typeface="Carlito"/>
              </a:rPr>
              <a:t>Immunohistochemistry</a:t>
            </a:r>
            <a:endParaRPr sz="24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i="0" spc="-5" dirty="0">
                <a:latin typeface="Carlito"/>
                <a:cs typeface="Carlito"/>
              </a:rPr>
              <a:t>Other</a:t>
            </a:r>
            <a:r>
              <a:rPr sz="1600" i="0" spc="-10" dirty="0">
                <a:latin typeface="Carlito"/>
                <a:cs typeface="Carlito"/>
              </a:rPr>
              <a:t> </a:t>
            </a:r>
            <a:r>
              <a:rPr sz="1600" i="0" spc="-5" dirty="0">
                <a:latin typeface="Carlito"/>
                <a:cs typeface="Carlito"/>
              </a:rPr>
              <a:t>Markers</a:t>
            </a:r>
            <a:endParaRPr sz="160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12910" y="679510"/>
          <a:ext cx="6800850" cy="5803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Tissue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Marker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Diagnosis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TTF-1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Lung,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Thyroid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6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CDX-2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GI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tract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430">
                <a:tc>
                  <a:txBody>
                    <a:bodyPr/>
                    <a:lstStyle/>
                    <a:p>
                      <a:pPr marL="89535" marR="464184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Gross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Cystic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Disease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Fibrous Protein 15  (GCDFP)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Breast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56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ER,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PR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Breast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BRST1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Breast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Thyroglobulin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Thyroid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 cancer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PSA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Prostate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cancer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Calretinin,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Mesothelin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Mesothelioma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6889">
                <a:tc>
                  <a:txBody>
                    <a:bodyPr/>
                    <a:lstStyle/>
                    <a:p>
                      <a:pPr marL="89535" marR="47879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Chromogranin, Synaptophysin,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Neuron 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specific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enolase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Neuroendocrine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cancer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URO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III,</a:t>
                      </a:r>
                      <a:r>
                        <a:rPr sz="14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thrombomodulin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Urothelial Ca/ Bladder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Ca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56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Beta-HCG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Germ cell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tumor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Alpha-Feto-protein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HCC,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germ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cell</a:t>
                      </a:r>
                      <a:r>
                        <a:rPr sz="14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tumor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S-100,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HMB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45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Melanoma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Leucocyte common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antigen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Lymphoma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80509" y="2484120"/>
            <a:ext cx="9836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5" dirty="0">
                <a:solidFill>
                  <a:srgbClr val="FF9833"/>
                </a:solidFill>
                <a:latin typeface="Carlito"/>
                <a:cs typeface="Carlito"/>
              </a:rPr>
              <a:t>C</a:t>
            </a:r>
            <a:r>
              <a:rPr sz="4400" b="1" spc="5" dirty="0">
                <a:solidFill>
                  <a:srgbClr val="FF9833"/>
                </a:solidFill>
                <a:latin typeface="Carlito"/>
                <a:cs typeface="Carlito"/>
              </a:rPr>
              <a:t>U</a:t>
            </a:r>
            <a:r>
              <a:rPr sz="4400" b="1" dirty="0">
                <a:solidFill>
                  <a:srgbClr val="FF9833"/>
                </a:solidFill>
                <a:latin typeface="Carlito"/>
                <a:cs typeface="Carlito"/>
              </a:rPr>
              <a:t>P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60800" y="3900170"/>
            <a:ext cx="14211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latin typeface="Carlito"/>
                <a:cs typeface="Carlito"/>
              </a:rPr>
              <a:t>Im</a:t>
            </a:r>
            <a:r>
              <a:rPr sz="3200" dirty="0">
                <a:latin typeface="Carlito"/>
                <a:cs typeface="Carlito"/>
              </a:rPr>
              <a:t>aging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7379" y="464820"/>
            <a:ext cx="53486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dirty="0">
                <a:solidFill>
                  <a:srgbClr val="FF9833"/>
                </a:solidFill>
                <a:latin typeface="Carlito"/>
                <a:cs typeface="Carlito"/>
              </a:rPr>
              <a:t>Imaging </a:t>
            </a:r>
            <a:r>
              <a:rPr sz="4400" i="0" spc="-5" dirty="0">
                <a:solidFill>
                  <a:srgbClr val="FF9833"/>
                </a:solidFill>
                <a:latin typeface="Carlito"/>
                <a:cs typeface="Carlito"/>
              </a:rPr>
              <a:t>Studies in</a:t>
            </a:r>
            <a:r>
              <a:rPr sz="4400" i="0" spc="-55" dirty="0">
                <a:solidFill>
                  <a:srgbClr val="FF9833"/>
                </a:solidFill>
                <a:latin typeface="Carlito"/>
                <a:cs typeface="Carlito"/>
              </a:rPr>
              <a:t> </a:t>
            </a:r>
            <a:r>
              <a:rPr sz="4400" i="0" dirty="0">
                <a:solidFill>
                  <a:srgbClr val="FF9833"/>
                </a:solidFill>
                <a:latin typeface="Carlito"/>
                <a:cs typeface="Carlito"/>
              </a:rPr>
              <a:t>CUP</a:t>
            </a:r>
            <a:endParaRPr sz="440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4710" y="1593910"/>
          <a:ext cx="8324850" cy="3903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98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Imaging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Diagnostic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Value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Chest</a:t>
                      </a:r>
                      <a:r>
                        <a:rPr sz="18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X-Ray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Pre-Requisite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 test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98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CT chest/ abdomen/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pelvis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40% accuracy/ guidance to</a:t>
                      </a:r>
                      <a:r>
                        <a:rPr sz="18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biopsy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53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Mammogram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Low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sensitivity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MRI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(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 breast)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60%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accuracy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98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Barium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Studies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Not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Useful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PET/CT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scan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Useful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in certain situations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342900"/>
            <a:ext cx="50304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5" dirty="0">
                <a:solidFill>
                  <a:srgbClr val="FF9833"/>
                </a:solidFill>
                <a:latin typeface="Carlito"/>
                <a:cs typeface="Carlito"/>
              </a:rPr>
              <a:t>Role </a:t>
            </a:r>
            <a:r>
              <a:rPr sz="4400" i="0" dirty="0">
                <a:solidFill>
                  <a:srgbClr val="FF9833"/>
                </a:solidFill>
                <a:latin typeface="Carlito"/>
                <a:cs typeface="Carlito"/>
              </a:rPr>
              <a:t>of </a:t>
            </a:r>
            <a:r>
              <a:rPr sz="4400" i="0" spc="-5" dirty="0">
                <a:solidFill>
                  <a:srgbClr val="FF9833"/>
                </a:solidFill>
                <a:latin typeface="Carlito"/>
                <a:cs typeface="Carlito"/>
              </a:rPr>
              <a:t>PET-CT in</a:t>
            </a:r>
            <a:r>
              <a:rPr sz="4400" i="0" spc="-50" dirty="0">
                <a:solidFill>
                  <a:srgbClr val="FF9833"/>
                </a:solidFill>
                <a:latin typeface="Carlito"/>
                <a:cs typeface="Carlito"/>
              </a:rPr>
              <a:t> </a:t>
            </a:r>
            <a:r>
              <a:rPr sz="4400" i="0" dirty="0">
                <a:solidFill>
                  <a:srgbClr val="FF9833"/>
                </a:solidFill>
                <a:latin typeface="Carlito"/>
                <a:cs typeface="Carlito"/>
              </a:rPr>
              <a:t>CUP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11859"/>
            <a:ext cx="8057515" cy="53416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Questions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remain regarding the Role of</a:t>
            </a:r>
            <a:r>
              <a:rPr sz="2800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PET/CT.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Routine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use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not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recommended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Good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candidates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r>
              <a:rPr sz="28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PET/CT</a:t>
            </a:r>
            <a:endParaRPr sz="2800">
              <a:latin typeface="Carlito"/>
              <a:cs typeface="Carlito"/>
            </a:endParaRPr>
          </a:p>
          <a:p>
            <a:pPr marL="1155700" lvl="1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b="1" i="1" dirty="0">
                <a:solidFill>
                  <a:srgbClr val="FFFFFF"/>
                </a:solidFill>
                <a:latin typeface="Carlito"/>
                <a:cs typeface="Carlito"/>
              </a:rPr>
              <a:t>CUP Patients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with cervical adenopathy/ squamous cell </a:t>
            </a:r>
            <a:r>
              <a:rPr sz="2000" b="1" i="1" dirty="0">
                <a:solidFill>
                  <a:srgbClr val="FFFFFF"/>
                </a:solidFill>
                <a:latin typeface="Carlito"/>
                <a:cs typeface="Carlito"/>
              </a:rPr>
              <a:t>neck</a:t>
            </a:r>
            <a:r>
              <a:rPr sz="2000" b="1" i="1" spc="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rlito"/>
                <a:cs typeface="Carlito"/>
              </a:rPr>
              <a:t>LAD</a:t>
            </a:r>
            <a:endParaRPr sz="2000">
              <a:latin typeface="Carlito"/>
              <a:cs typeface="Carlito"/>
            </a:endParaRPr>
          </a:p>
          <a:p>
            <a:pPr marL="1155065" marR="358140" lvl="1" indent="-228600">
              <a:lnSpc>
                <a:spcPct val="101299"/>
              </a:lnSpc>
              <a:spcBef>
                <a:spcPts val="51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b="1" i="1" dirty="0">
                <a:solidFill>
                  <a:srgbClr val="FFFFFF"/>
                </a:solidFill>
                <a:latin typeface="Carlito"/>
                <a:cs typeface="Carlito"/>
              </a:rPr>
              <a:t>Patients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with single metastatic </a:t>
            </a:r>
            <a:r>
              <a:rPr sz="2000" b="1" i="1" dirty="0">
                <a:solidFill>
                  <a:srgbClr val="FFFFFF"/>
                </a:solidFill>
                <a:latin typeface="Carlito"/>
                <a:cs typeface="Carlito"/>
              </a:rPr>
              <a:t>focus –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prior </a:t>
            </a:r>
            <a:r>
              <a:rPr sz="2000" b="1" i="1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definitive </a:t>
            </a:r>
            <a:r>
              <a:rPr sz="2000" b="1" i="1" dirty="0">
                <a:solidFill>
                  <a:srgbClr val="FFFFFF"/>
                </a:solidFill>
                <a:latin typeface="Carlito"/>
                <a:cs typeface="Carlito"/>
              </a:rPr>
              <a:t>loco- 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regional</a:t>
            </a:r>
            <a:r>
              <a:rPr sz="2000" b="1" i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therapy.</a:t>
            </a:r>
            <a:endParaRPr sz="2000">
              <a:latin typeface="Carlito"/>
              <a:cs typeface="Carlito"/>
            </a:endParaRPr>
          </a:p>
          <a:p>
            <a:pPr marL="355600" marR="1153160" indent="-342900">
              <a:lnSpc>
                <a:spcPct val="1016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patients with disseminated disease, some 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evidence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exists that PET/CT may be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helpful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in  detection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primary in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20%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cases.</a:t>
            </a:r>
            <a:endParaRPr sz="2800">
              <a:latin typeface="Carlito"/>
              <a:cs typeface="Carlito"/>
            </a:endParaRPr>
          </a:p>
          <a:p>
            <a:pPr marL="1841500">
              <a:lnSpc>
                <a:spcPct val="100000"/>
              </a:lnSpc>
              <a:spcBef>
                <a:spcPts val="57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»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These studies were small and</a:t>
            </a:r>
            <a:r>
              <a:rPr sz="1800" spc="-1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retrospective</a:t>
            </a:r>
            <a:endParaRPr sz="1800">
              <a:latin typeface="Carlito"/>
              <a:cs typeface="Carlito"/>
            </a:endParaRPr>
          </a:p>
          <a:p>
            <a:pPr marL="1841500">
              <a:lnSpc>
                <a:spcPct val="100000"/>
              </a:lnSpc>
              <a:spcBef>
                <a:spcPts val="48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»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Cost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effectiveness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not</a:t>
            </a:r>
            <a:r>
              <a:rPr sz="1800" spc="-229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clear</a:t>
            </a:r>
            <a:endParaRPr sz="1800">
              <a:latin typeface="Carlito"/>
              <a:cs typeface="Carlito"/>
            </a:endParaRPr>
          </a:p>
          <a:p>
            <a:pPr marL="2070100" marR="5080" indent="-228600">
              <a:lnSpc>
                <a:spcPct val="101400"/>
              </a:lnSpc>
              <a:spcBef>
                <a:spcPts val="459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»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Additional sites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metastases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may be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detected more often than  the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primary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80509" y="2484120"/>
            <a:ext cx="9836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5" dirty="0">
                <a:solidFill>
                  <a:srgbClr val="FF9833"/>
                </a:solidFill>
                <a:latin typeface="Carlito"/>
                <a:cs typeface="Carlito"/>
              </a:rPr>
              <a:t>C</a:t>
            </a:r>
            <a:r>
              <a:rPr sz="4400" b="1" spc="5" dirty="0">
                <a:solidFill>
                  <a:srgbClr val="FF9833"/>
                </a:solidFill>
                <a:latin typeface="Carlito"/>
                <a:cs typeface="Carlito"/>
              </a:rPr>
              <a:t>U</a:t>
            </a:r>
            <a:r>
              <a:rPr sz="4400" b="1" dirty="0">
                <a:solidFill>
                  <a:srgbClr val="FF9833"/>
                </a:solidFill>
                <a:latin typeface="Carlito"/>
                <a:cs typeface="Carlito"/>
              </a:rPr>
              <a:t>P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16959" y="3900170"/>
            <a:ext cx="18173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rlito"/>
                <a:cs typeface="Carlito"/>
              </a:rPr>
              <a:t>E</a:t>
            </a:r>
            <a:r>
              <a:rPr sz="3200" spc="10" dirty="0">
                <a:latin typeface="Carlito"/>
                <a:cs typeface="Carlito"/>
              </a:rPr>
              <a:t>n</a:t>
            </a:r>
            <a:r>
              <a:rPr sz="3200" dirty="0">
                <a:latin typeface="Carlito"/>
                <a:cs typeface="Carlito"/>
              </a:rPr>
              <a:t>do</a:t>
            </a:r>
            <a:r>
              <a:rPr sz="3200" spc="-5" dirty="0">
                <a:latin typeface="Carlito"/>
                <a:cs typeface="Carlito"/>
              </a:rPr>
              <a:t>s</a:t>
            </a:r>
            <a:r>
              <a:rPr sz="3200" spc="5" dirty="0">
                <a:latin typeface="Carlito"/>
                <a:cs typeface="Carlito"/>
              </a:rPr>
              <a:t>c</a:t>
            </a:r>
            <a:r>
              <a:rPr sz="3200" dirty="0">
                <a:latin typeface="Carlito"/>
                <a:cs typeface="Carlito"/>
              </a:rPr>
              <a:t>opy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6660" y="472440"/>
            <a:ext cx="41713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5" dirty="0">
                <a:solidFill>
                  <a:srgbClr val="FF9833"/>
                </a:solidFill>
                <a:latin typeface="Carlito"/>
                <a:cs typeface="Carlito"/>
              </a:rPr>
              <a:t>Endoscopy in</a:t>
            </a:r>
            <a:r>
              <a:rPr sz="4400" i="0" spc="-40" dirty="0">
                <a:solidFill>
                  <a:srgbClr val="FF9833"/>
                </a:solidFill>
                <a:latin typeface="Carlito"/>
                <a:cs typeface="Carlito"/>
              </a:rPr>
              <a:t> </a:t>
            </a:r>
            <a:r>
              <a:rPr sz="4400" i="0" dirty="0">
                <a:solidFill>
                  <a:srgbClr val="FF9833"/>
                </a:solidFill>
                <a:latin typeface="Carlito"/>
                <a:cs typeface="Carlito"/>
              </a:rPr>
              <a:t>CUP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88109"/>
            <a:ext cx="8018780" cy="10071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5080" indent="-342900">
              <a:lnSpc>
                <a:spcPct val="101299"/>
              </a:lnSpc>
              <a:spcBef>
                <a:spcPts val="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Only perform endoscopic procedures oriented  to clinical symptoms </a:t>
            </a:r>
            <a:r>
              <a:rPr sz="3200" spc="5" dirty="0">
                <a:solidFill>
                  <a:srgbClr val="FFFFFF"/>
                </a:solidFill>
                <a:latin typeface="Carlito"/>
                <a:cs typeface="Carlito"/>
              </a:rPr>
              <a:t>or</a:t>
            </a:r>
            <a:r>
              <a:rPr sz="32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signs!</a:t>
            </a:r>
            <a:endParaRPr sz="3200">
              <a:latin typeface="Carlito"/>
              <a:cs typeface="Carlito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65310" y="2584510"/>
          <a:ext cx="6115050" cy="3441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Procedure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86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Indication in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CUP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ENT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–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 Pan-endoscopy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Cervical Node involvement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Bronchoscopy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4972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Symptoms or radiographic  indications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Colonoscopy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Relevant symptoms and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signs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Proctoscopy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Inguinal node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involvement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1059" y="464820"/>
            <a:ext cx="23425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5" dirty="0">
                <a:solidFill>
                  <a:srgbClr val="FF9833"/>
                </a:solidFill>
                <a:latin typeface="Carlito"/>
                <a:cs typeface="Carlito"/>
              </a:rPr>
              <a:t>Definition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6709"/>
            <a:ext cx="8034020" cy="369442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55600" marR="5080" indent="-342900">
              <a:lnSpc>
                <a:spcPct val="101600"/>
              </a:lnSpc>
              <a:spcBef>
                <a:spcPts val="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biopsy-proven metastatic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cancer in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absence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radio graphically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pathologically  detectable primary tumor after an “adequate”  diagnostic</a:t>
            </a:r>
            <a:r>
              <a:rPr sz="32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evaluation.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4550">
              <a:latin typeface="Carlito"/>
              <a:cs typeface="Carlito"/>
            </a:endParaRPr>
          </a:p>
          <a:p>
            <a:pPr marL="355600" marR="753745" indent="-342900">
              <a:lnSpc>
                <a:spcPct val="101299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No universal agreement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over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definition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of  what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constitutes</a:t>
            </a:r>
            <a:r>
              <a:rPr sz="32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“adequate”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0720" y="138429"/>
            <a:ext cx="52451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5" dirty="0">
                <a:solidFill>
                  <a:srgbClr val="FF9833"/>
                </a:solidFill>
                <a:latin typeface="Carlito"/>
                <a:cs typeface="Carlito"/>
              </a:rPr>
              <a:t>Serum </a:t>
            </a:r>
            <a:r>
              <a:rPr sz="4400" i="0" dirty="0">
                <a:solidFill>
                  <a:srgbClr val="FF9833"/>
                </a:solidFill>
                <a:latin typeface="Carlito"/>
                <a:cs typeface="Carlito"/>
              </a:rPr>
              <a:t>Tumor</a:t>
            </a:r>
            <a:r>
              <a:rPr sz="4400" i="0" spc="-45" dirty="0">
                <a:solidFill>
                  <a:srgbClr val="FF9833"/>
                </a:solidFill>
                <a:latin typeface="Carlito"/>
                <a:cs typeface="Carlito"/>
              </a:rPr>
              <a:t> </a:t>
            </a:r>
            <a:r>
              <a:rPr sz="4400" i="0" spc="-5" dirty="0">
                <a:solidFill>
                  <a:srgbClr val="FF9833"/>
                </a:solidFill>
                <a:latin typeface="Carlito"/>
                <a:cs typeface="Carlito"/>
              </a:rPr>
              <a:t>Markers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57250"/>
            <a:ext cx="8036559" cy="24015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5600" marR="241935" indent="-342900">
              <a:lnSpc>
                <a:spcPct val="101400"/>
              </a:lnSpc>
              <a:spcBef>
                <a:spcPts val="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Routine evaluation of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current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commonly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used markers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have  not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been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proven of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any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prognostic or diagnostic</a:t>
            </a:r>
            <a:r>
              <a:rPr sz="24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assistance.</a:t>
            </a:r>
            <a:endParaRPr sz="2400">
              <a:latin typeface="Carlito"/>
              <a:cs typeface="Carlito"/>
            </a:endParaRPr>
          </a:p>
          <a:p>
            <a:pPr marL="355600" marR="5080" indent="-342900">
              <a:lnSpc>
                <a:spcPct val="1016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non-specific multiple overexpression of adenocarcinoma 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markers (CEA,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CA-125, CA19-9, CA-15-3) has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been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observed in  majority of CUP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patients.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Worthwhile to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request:</a:t>
            </a:r>
            <a:endParaRPr sz="2400">
              <a:latin typeface="Carlito"/>
              <a:cs typeface="Carlito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36710" y="3651310"/>
          <a:ext cx="6115050" cy="2821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Tumor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Marker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Indication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PSA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576580">
                        <a:lnSpc>
                          <a:spcPts val="1910"/>
                        </a:lnSpc>
                        <a:spcBef>
                          <a:spcPts val="43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men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with bone metastatic  adenocarcinoma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B-HCG 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&amp;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AFP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55816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men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with undifferentiated  tumor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AFP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Patients 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with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hepatic</a:t>
                      </a:r>
                      <a:r>
                        <a:rPr sz="16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tumors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CA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125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462280">
                        <a:lnSpc>
                          <a:spcPct val="99700"/>
                        </a:lnSpc>
                        <a:spcBef>
                          <a:spcPts val="365"/>
                        </a:spcBef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Women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with papillary  adenocarcinoma of peritoneal  cavity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7319" y="189229"/>
            <a:ext cx="6311900" cy="125476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024380" marR="5080" indent="-2011680">
              <a:lnSpc>
                <a:spcPct val="101699"/>
              </a:lnSpc>
              <a:spcBef>
                <a:spcPts val="15"/>
              </a:spcBef>
            </a:pPr>
            <a:r>
              <a:rPr sz="4000" spc="-5" dirty="0">
                <a:solidFill>
                  <a:srgbClr val="B8CCE4"/>
                </a:solidFill>
                <a:latin typeface="Carlito"/>
                <a:cs typeface="Carlito"/>
              </a:rPr>
              <a:t>How often </a:t>
            </a:r>
            <a:r>
              <a:rPr sz="4000" dirty="0">
                <a:solidFill>
                  <a:srgbClr val="B8CCE4"/>
                </a:solidFill>
                <a:latin typeface="Carlito"/>
                <a:cs typeface="Carlito"/>
              </a:rPr>
              <a:t>can </a:t>
            </a:r>
            <a:r>
              <a:rPr sz="4000" spc="-5" dirty="0">
                <a:solidFill>
                  <a:srgbClr val="B8CCE4"/>
                </a:solidFill>
                <a:latin typeface="Carlito"/>
                <a:cs typeface="Carlito"/>
              </a:rPr>
              <a:t>the Primary </a:t>
            </a:r>
            <a:r>
              <a:rPr sz="4000" dirty="0">
                <a:solidFill>
                  <a:srgbClr val="B8CCE4"/>
                </a:solidFill>
                <a:latin typeface="Carlito"/>
                <a:cs typeface="Carlito"/>
              </a:rPr>
              <a:t>be  </a:t>
            </a:r>
            <a:r>
              <a:rPr sz="4000" i="1" spc="-5" dirty="0">
                <a:solidFill>
                  <a:srgbClr val="B8CCE4"/>
                </a:solidFill>
                <a:latin typeface="Carlito"/>
                <a:cs typeface="Carlito"/>
              </a:rPr>
              <a:t>Identified?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447800"/>
            <a:ext cx="87630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6010" y="464820"/>
            <a:ext cx="44081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E36B09"/>
                </a:solidFill>
                <a:latin typeface="Carlito"/>
                <a:cs typeface="Carlito"/>
              </a:rPr>
              <a:t>Molecular</a:t>
            </a:r>
            <a:r>
              <a:rPr sz="4400" spc="-40" dirty="0">
                <a:solidFill>
                  <a:srgbClr val="E36B09"/>
                </a:solidFill>
                <a:latin typeface="Carlito"/>
                <a:cs typeface="Carlito"/>
              </a:rPr>
              <a:t> </a:t>
            </a:r>
            <a:r>
              <a:rPr sz="4400" spc="-5" dirty="0">
                <a:solidFill>
                  <a:srgbClr val="E36B09"/>
                </a:solidFill>
                <a:latin typeface="Carlito"/>
                <a:cs typeface="Carlito"/>
              </a:rPr>
              <a:t>Analysis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540509"/>
            <a:ext cx="8425815" cy="44411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55600" marR="267335" indent="-342900">
              <a:lnSpc>
                <a:spcPct val="101299"/>
              </a:lnSpc>
              <a:spcBef>
                <a:spcPts val="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Developing therapeutic strategies for CUP is challenging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absence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 known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primary.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"/>
              <a:buChar char="•"/>
            </a:pPr>
            <a:endParaRPr sz="2800">
              <a:latin typeface="Carlito"/>
              <a:cs typeface="Carlito"/>
            </a:endParaRPr>
          </a:p>
          <a:p>
            <a:pPr marL="355600" marR="167005" indent="-342900">
              <a:lnSpc>
                <a:spcPct val="101699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Current diagnostic yield of primary with imaging,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endoscopy and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IHC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 20 to  30%.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2800">
              <a:latin typeface="Carlito"/>
              <a:cs typeface="Carlito"/>
            </a:endParaRPr>
          </a:p>
          <a:p>
            <a:pPr marL="355600" marR="5080" indent="-342900">
              <a:lnSpc>
                <a:spcPct val="1018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Use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 gene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expression studies aims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substantially increase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this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yield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–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up 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to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80% accuracy. So,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instead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Empiric Chemotherapy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–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site specific  chemotherapy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can be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used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if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primary origin is identified by gene  profiling.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"/>
              <a:buChar char="•"/>
            </a:pPr>
            <a:endParaRPr sz="2800">
              <a:latin typeface="Carlito"/>
              <a:cs typeface="Carlito"/>
            </a:endParaRPr>
          </a:p>
          <a:p>
            <a:pPr marL="355600" marR="124460" indent="-342900">
              <a:lnSpc>
                <a:spcPct val="101699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RT-PCR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or DNA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micro-array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techniques are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commonly used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generate gene  expression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profiles.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640207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240" y="6399529"/>
            <a:ext cx="77336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Prospective validation trials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evaluating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role of molecular studies</a:t>
            </a:r>
            <a:r>
              <a:rPr sz="2000" spc="1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519" y="2000250"/>
            <a:ext cx="8950960" cy="2297430"/>
            <a:chOff x="96519" y="2000250"/>
            <a:chExt cx="8950960" cy="2297430"/>
          </a:xfrm>
        </p:grpSpPr>
        <p:sp>
          <p:nvSpPr>
            <p:cNvPr id="3" name="object 3"/>
            <p:cNvSpPr/>
            <p:nvPr/>
          </p:nvSpPr>
          <p:spPr>
            <a:xfrm>
              <a:off x="96519" y="2755900"/>
              <a:ext cx="8950960" cy="154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93109" y="2000250"/>
              <a:ext cx="2369819" cy="1535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539" y="464820"/>
            <a:ext cx="380555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i="0" spc="-5" dirty="0">
                <a:latin typeface="Carlito"/>
                <a:cs typeface="Carlito"/>
              </a:rPr>
              <a:t>CUP </a:t>
            </a:r>
            <a:r>
              <a:rPr sz="4400" b="0" i="0" dirty="0">
                <a:latin typeface="Carlito"/>
                <a:cs typeface="Carlito"/>
              </a:rPr>
              <a:t>-</a:t>
            </a:r>
            <a:r>
              <a:rPr sz="4400" b="0" i="0" spc="-65" dirty="0">
                <a:latin typeface="Carlito"/>
                <a:cs typeface="Carlito"/>
              </a:rPr>
              <a:t> </a:t>
            </a:r>
            <a:r>
              <a:rPr sz="4400" b="0" i="0" dirty="0">
                <a:latin typeface="Carlito"/>
                <a:cs typeface="Carlito"/>
              </a:rPr>
              <a:t>Treatment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11909"/>
            <a:ext cx="7830184" cy="56807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201295" indent="-342900">
              <a:lnSpc>
                <a:spcPct val="101299"/>
              </a:lnSpc>
              <a:spcBef>
                <a:spcPts val="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Median survival in disseminated CUP is 6-12  months.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18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Systemic chemotherapy is main treatment  modality in most cases.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However,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integration 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surgery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Radiation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and even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periods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of 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observation are very important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in overall 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management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this</a:t>
            </a:r>
            <a:r>
              <a:rPr sz="32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condition.</a:t>
            </a:r>
            <a:endParaRPr sz="3200">
              <a:latin typeface="Carlito"/>
              <a:cs typeface="Carlito"/>
            </a:endParaRPr>
          </a:p>
          <a:p>
            <a:pPr marL="355600" marR="138430" indent="-342900">
              <a:lnSpc>
                <a:spcPct val="101600"/>
              </a:lnSpc>
              <a:spcBef>
                <a:spcPts val="8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Once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the diagnosis is made,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3200" b="1" spc="-5" dirty="0">
                <a:solidFill>
                  <a:srgbClr val="BF0000"/>
                </a:solidFill>
                <a:latin typeface="Carlito"/>
                <a:cs typeface="Carlito"/>
              </a:rPr>
              <a:t>next </a:t>
            </a:r>
            <a:r>
              <a:rPr sz="3200" b="1" dirty="0">
                <a:solidFill>
                  <a:srgbClr val="BF0000"/>
                </a:solidFill>
                <a:latin typeface="Carlito"/>
                <a:cs typeface="Carlito"/>
              </a:rPr>
              <a:t>step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3200" spc="-5" dirty="0">
                <a:solidFill>
                  <a:srgbClr val="FFBF00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FFBF00"/>
                </a:solidFill>
                <a:latin typeface="Carlito"/>
                <a:cs typeface="Carlito"/>
              </a:rPr>
              <a:t>Identification of </a:t>
            </a:r>
            <a:r>
              <a:rPr sz="3200" b="1" i="1" spc="-5" dirty="0">
                <a:solidFill>
                  <a:srgbClr val="FFBF00"/>
                </a:solidFill>
                <a:latin typeface="Carlito"/>
                <a:cs typeface="Carlito"/>
              </a:rPr>
              <a:t>responsive (favorable)  subsets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which specific treatment options  exist.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04010"/>
            <a:ext cx="8285480" cy="4522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2850" y="1992629"/>
            <a:ext cx="6711950" cy="2359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1589" y="252729"/>
            <a:ext cx="4022090" cy="11341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353820" marR="5080" indent="-1341120">
              <a:lnSpc>
                <a:spcPct val="102099"/>
              </a:lnSpc>
              <a:spcBef>
                <a:spcPts val="10"/>
              </a:spcBef>
            </a:pPr>
            <a:r>
              <a:rPr sz="3600" spc="-5" dirty="0">
                <a:solidFill>
                  <a:srgbClr val="E36B09"/>
                </a:solidFill>
                <a:latin typeface="Carlito"/>
                <a:cs typeface="Carlito"/>
              </a:rPr>
              <a:t>Favorable</a:t>
            </a:r>
            <a:r>
              <a:rPr sz="3600" spc="-50" dirty="0">
                <a:solidFill>
                  <a:srgbClr val="E36B09"/>
                </a:solidFill>
                <a:latin typeface="Carlito"/>
                <a:cs typeface="Carlito"/>
              </a:rPr>
              <a:t> </a:t>
            </a:r>
            <a:r>
              <a:rPr sz="3600" spc="-5" dirty="0">
                <a:solidFill>
                  <a:srgbClr val="E36B09"/>
                </a:solidFill>
                <a:latin typeface="Carlito"/>
                <a:cs typeface="Carlito"/>
              </a:rPr>
              <a:t>prognostic  </a:t>
            </a:r>
            <a:r>
              <a:rPr sz="3600" i="1" spc="-5" dirty="0">
                <a:solidFill>
                  <a:srgbClr val="E36B09"/>
                </a:solidFill>
                <a:latin typeface="Carlito"/>
                <a:cs typeface="Carlito"/>
              </a:rPr>
              <a:t>factors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572260"/>
            <a:ext cx="8229600" cy="4632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762000"/>
            <a:ext cx="75438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890" y="1840229"/>
            <a:ext cx="7602220" cy="150622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30"/>
              </a:spcBef>
            </a:pPr>
            <a:r>
              <a:rPr sz="3200" b="1" i="1" dirty="0">
                <a:solidFill>
                  <a:srgbClr val="E36B09"/>
                </a:solidFill>
                <a:latin typeface="Carlito"/>
                <a:cs typeface="Carlito"/>
              </a:rPr>
              <a:t>Poorly </a:t>
            </a:r>
            <a:r>
              <a:rPr sz="3200" b="1" i="1" spc="-5" dirty="0">
                <a:solidFill>
                  <a:srgbClr val="E36B09"/>
                </a:solidFill>
                <a:latin typeface="Carlito"/>
                <a:cs typeface="Carlito"/>
              </a:rPr>
              <a:t>differentiated </a:t>
            </a:r>
            <a:r>
              <a:rPr sz="3200" b="1" i="1" dirty="0">
                <a:solidFill>
                  <a:srgbClr val="E36B09"/>
                </a:solidFill>
                <a:latin typeface="Carlito"/>
                <a:cs typeface="Carlito"/>
              </a:rPr>
              <a:t>carcinoma with midline  distribution ( Extra-gonadal </a:t>
            </a:r>
            <a:r>
              <a:rPr sz="3200" b="1" i="1" spc="-5" dirty="0">
                <a:solidFill>
                  <a:srgbClr val="E36B09"/>
                </a:solidFill>
                <a:latin typeface="Carlito"/>
                <a:cs typeface="Carlito"/>
              </a:rPr>
              <a:t>germ </a:t>
            </a:r>
            <a:r>
              <a:rPr sz="3200" b="1" i="1" dirty="0">
                <a:solidFill>
                  <a:srgbClr val="E36B09"/>
                </a:solidFill>
                <a:latin typeface="Carlito"/>
                <a:cs typeface="Carlito"/>
              </a:rPr>
              <a:t>cell  syndrome)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58489" y="3900170"/>
            <a:ext cx="2828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Favorable</a:t>
            </a:r>
            <a:r>
              <a:rPr sz="32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subset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2300" y="323850"/>
            <a:ext cx="28194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i="0" spc="-5" dirty="0">
                <a:solidFill>
                  <a:srgbClr val="FF9833"/>
                </a:solidFill>
                <a:latin typeface="Carlito"/>
                <a:cs typeface="Carlito"/>
              </a:rPr>
              <a:t>Epidemiology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140" y="1019809"/>
            <a:ext cx="5144135" cy="227203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Incidence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:</a:t>
            </a:r>
            <a:endParaRPr sz="2000">
              <a:latin typeface="Carlito"/>
              <a:cs typeface="Carlito"/>
            </a:endParaRPr>
          </a:p>
          <a:p>
            <a:pPr marL="781050" lvl="1" indent="-285750">
              <a:lnSpc>
                <a:spcPct val="100000"/>
              </a:lnSpc>
              <a:spcBef>
                <a:spcPts val="550"/>
              </a:spcBef>
              <a:buFont typeface="Arial"/>
              <a:buChar char="–"/>
              <a:tabLst>
                <a:tab pos="780415" algn="l"/>
                <a:tab pos="781050" algn="l"/>
              </a:tabLst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2 to 5% of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all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cancers</a:t>
            </a:r>
            <a:endParaRPr sz="2000">
              <a:latin typeface="Carlito"/>
              <a:cs typeface="Carlito"/>
            </a:endParaRPr>
          </a:p>
          <a:p>
            <a:pPr marL="781050" lvl="1" indent="-285750">
              <a:lnSpc>
                <a:spcPct val="100000"/>
              </a:lnSpc>
              <a:spcBef>
                <a:spcPts val="540"/>
              </a:spcBef>
              <a:buFont typeface="Arial"/>
              <a:buChar char="–"/>
              <a:tabLst>
                <a:tab pos="780415" algn="l"/>
                <a:tab pos="781050" algn="l"/>
              </a:tabLst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One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“top” ten cancers in the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USA.</a:t>
            </a:r>
            <a:endParaRPr sz="2000">
              <a:latin typeface="Carlito"/>
              <a:cs typeface="Carlito"/>
            </a:endParaRPr>
          </a:p>
          <a:p>
            <a:pPr marL="781050" lvl="1" indent="-285750">
              <a:lnSpc>
                <a:spcPct val="100000"/>
              </a:lnSpc>
              <a:spcBef>
                <a:spcPts val="550"/>
              </a:spcBef>
              <a:buFont typeface="Arial"/>
              <a:buChar char="–"/>
              <a:tabLst>
                <a:tab pos="780415" algn="l"/>
                <a:tab pos="781050" algn="l"/>
              </a:tabLst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? 4</a:t>
            </a:r>
            <a:r>
              <a:rPr sz="1725" baseline="28985" dirty="0">
                <a:solidFill>
                  <a:srgbClr val="FFFFFF"/>
                </a:solidFill>
                <a:latin typeface="Carlito"/>
                <a:cs typeface="Carlito"/>
              </a:rPr>
              <a:t>th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most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common cause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cancer</a:t>
            </a:r>
            <a:r>
              <a:rPr sz="2000"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death</a:t>
            </a:r>
            <a:endParaRPr sz="2000">
              <a:latin typeface="Carlito"/>
              <a:cs typeface="Carlito"/>
            </a:endParaRPr>
          </a:p>
          <a:p>
            <a:pPr marL="781050" lvl="1" indent="-285750">
              <a:lnSpc>
                <a:spcPct val="100000"/>
              </a:lnSpc>
              <a:spcBef>
                <a:spcPts val="550"/>
              </a:spcBef>
              <a:buFont typeface="Arial"/>
              <a:buChar char="–"/>
              <a:tabLst>
                <a:tab pos="780415" algn="l"/>
                <a:tab pos="781050" algn="l"/>
              </a:tabLst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Median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age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at presentation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 60</a:t>
            </a:r>
            <a:r>
              <a:rPr sz="2000" spc="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years.</a:t>
            </a:r>
            <a:endParaRPr sz="2000">
              <a:latin typeface="Carlito"/>
              <a:cs typeface="Carlito"/>
            </a:endParaRPr>
          </a:p>
          <a:p>
            <a:pPr marL="781050" lvl="1" indent="-285750">
              <a:lnSpc>
                <a:spcPct val="100000"/>
              </a:lnSpc>
              <a:spcBef>
                <a:spcPts val="550"/>
              </a:spcBef>
              <a:buFont typeface="Arial"/>
              <a:buChar char="–"/>
              <a:tabLst>
                <a:tab pos="780415" algn="l"/>
                <a:tab pos="781050" algn="l"/>
              </a:tabLst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Slightly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more prevalent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2000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males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084320"/>
            <a:ext cx="63658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Life expectancy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: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very short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median survival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: 6-9</a:t>
            </a:r>
            <a:r>
              <a:rPr sz="2000" spc="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months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381000"/>
            <a:ext cx="861060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82950" y="2287270"/>
            <a:ext cx="1516380" cy="48260"/>
            <a:chOff x="3282950" y="2287270"/>
            <a:chExt cx="1516380" cy="48260"/>
          </a:xfrm>
        </p:grpSpPr>
        <p:sp>
          <p:nvSpPr>
            <p:cNvPr id="3" name="object 3"/>
            <p:cNvSpPr/>
            <p:nvPr/>
          </p:nvSpPr>
          <p:spPr>
            <a:xfrm>
              <a:off x="3303270" y="2321560"/>
              <a:ext cx="1496060" cy="0"/>
            </a:xfrm>
            <a:custGeom>
              <a:avLst/>
              <a:gdLst/>
              <a:ahLst/>
              <a:cxnLst/>
              <a:rect l="l" t="t" r="r" b="b"/>
              <a:pathLst>
                <a:path w="1496060">
                  <a:moveTo>
                    <a:pt x="0" y="0"/>
                  </a:moveTo>
                  <a:lnTo>
                    <a:pt x="149606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82950" y="2301240"/>
              <a:ext cx="1496060" cy="0"/>
            </a:xfrm>
            <a:custGeom>
              <a:avLst/>
              <a:gdLst/>
              <a:ahLst/>
              <a:cxnLst/>
              <a:rect l="l" t="t" r="r" b="b"/>
              <a:pathLst>
                <a:path w="1496060">
                  <a:moveTo>
                    <a:pt x="0" y="0"/>
                  </a:moveTo>
                  <a:lnTo>
                    <a:pt x="1496060" y="0"/>
                  </a:lnTo>
                </a:path>
              </a:pathLst>
            </a:custGeom>
            <a:ln w="27940">
              <a:solidFill>
                <a:srgbClr val="E36B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68350" y="1840229"/>
            <a:ext cx="7608570" cy="257302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44475" marR="238125" algn="ctr">
              <a:lnSpc>
                <a:spcPct val="101800"/>
              </a:lnSpc>
              <a:spcBef>
                <a:spcPts val="30"/>
              </a:spcBef>
            </a:pPr>
            <a:r>
              <a:rPr sz="3200" b="1" i="1" dirty="0">
                <a:solidFill>
                  <a:srgbClr val="E36B09"/>
                </a:solidFill>
                <a:latin typeface="Carlito"/>
                <a:cs typeface="Carlito"/>
              </a:rPr>
              <a:t>Women with papillary adenocarcinoma</a:t>
            </a:r>
            <a:r>
              <a:rPr sz="3200" b="1" i="1" spc="-65" dirty="0">
                <a:solidFill>
                  <a:srgbClr val="E36B09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E36B09"/>
                </a:solidFill>
                <a:latin typeface="Carlito"/>
                <a:cs typeface="Carlito"/>
              </a:rPr>
              <a:t>of  peritoneal</a:t>
            </a:r>
            <a:r>
              <a:rPr sz="3200" b="1" i="1" spc="5" dirty="0">
                <a:solidFill>
                  <a:srgbClr val="E36B09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E36B09"/>
                </a:solidFill>
                <a:latin typeface="Carlito"/>
                <a:cs typeface="Carlito"/>
              </a:rPr>
              <a:t>cavity</a:t>
            </a:r>
            <a:endParaRPr sz="32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3200" b="1" i="1" spc="-5" dirty="0">
                <a:solidFill>
                  <a:srgbClr val="E36B09"/>
                </a:solidFill>
                <a:latin typeface="Carlito"/>
                <a:cs typeface="Carlito"/>
              </a:rPr>
              <a:t>(Peritoneal </a:t>
            </a:r>
            <a:r>
              <a:rPr sz="3200" b="1" i="1" dirty="0">
                <a:solidFill>
                  <a:srgbClr val="E36B09"/>
                </a:solidFill>
                <a:latin typeface="Carlito"/>
                <a:cs typeface="Carlito"/>
              </a:rPr>
              <a:t>adeno-carcinomatosis/</a:t>
            </a:r>
            <a:r>
              <a:rPr sz="3200" b="1" i="1" spc="-5" dirty="0">
                <a:solidFill>
                  <a:srgbClr val="E36B09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E36B09"/>
                </a:solidFill>
                <a:latin typeface="Carlito"/>
                <a:cs typeface="Carlito"/>
              </a:rPr>
              <a:t>papillary)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Favorable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 subset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629400"/>
            <a:chOff x="0" y="0"/>
            <a:chExt cx="9144000" cy="6629400"/>
          </a:xfrm>
        </p:grpSpPr>
        <p:sp>
          <p:nvSpPr>
            <p:cNvPr id="3" name="object 3"/>
            <p:cNvSpPr/>
            <p:nvPr/>
          </p:nvSpPr>
          <p:spPr>
            <a:xfrm>
              <a:off x="4566920" y="3429000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1016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62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4840" y="0"/>
            <a:ext cx="1612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2369" y="590550"/>
            <a:ext cx="690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dirty="0">
                <a:latin typeface="Times New Roman"/>
                <a:cs typeface="Times New Roman"/>
              </a:rPr>
              <a:t>Women with papillary serous </a:t>
            </a:r>
            <a:r>
              <a:rPr sz="2400" i="0" spc="-5" dirty="0">
                <a:latin typeface="Times New Roman"/>
                <a:cs typeface="Times New Roman"/>
              </a:rPr>
              <a:t>adenocarcinoma </a:t>
            </a:r>
            <a:r>
              <a:rPr sz="2400" i="0" dirty="0">
                <a:latin typeface="Times New Roman"/>
                <a:cs typeface="Times New Roman"/>
              </a:rPr>
              <a:t>of</a:t>
            </a:r>
            <a:r>
              <a:rPr sz="2400" i="0" spc="-50" dirty="0">
                <a:latin typeface="Times New Roman"/>
                <a:cs typeface="Times New Roman"/>
              </a:rPr>
              <a:t> </a:t>
            </a:r>
            <a:r>
              <a:rPr sz="2400" i="0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68769" y="3738879"/>
            <a:ext cx="1595120" cy="22860"/>
            <a:chOff x="6668769" y="3738879"/>
            <a:chExt cx="1595120" cy="22860"/>
          </a:xfrm>
        </p:grpSpPr>
        <p:sp>
          <p:nvSpPr>
            <p:cNvPr id="5" name="object 5"/>
            <p:cNvSpPr/>
            <p:nvPr/>
          </p:nvSpPr>
          <p:spPr>
            <a:xfrm>
              <a:off x="6678929" y="3749039"/>
              <a:ext cx="1584960" cy="12700"/>
            </a:xfrm>
            <a:custGeom>
              <a:avLst/>
              <a:gdLst/>
              <a:ahLst/>
              <a:cxnLst/>
              <a:rect l="l" t="t" r="r" b="b"/>
              <a:pathLst>
                <a:path w="1584959" h="12700">
                  <a:moveTo>
                    <a:pt x="0" y="12700"/>
                  </a:moveTo>
                  <a:lnTo>
                    <a:pt x="1584960" y="12700"/>
                  </a:lnTo>
                  <a:lnTo>
                    <a:pt x="158496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68769" y="3738879"/>
              <a:ext cx="1584960" cy="12700"/>
            </a:xfrm>
            <a:custGeom>
              <a:avLst/>
              <a:gdLst/>
              <a:ahLst/>
              <a:cxnLst/>
              <a:rect l="l" t="t" r="r" b="b"/>
              <a:pathLst>
                <a:path w="1584959" h="12700">
                  <a:moveTo>
                    <a:pt x="0" y="12700"/>
                  </a:moveTo>
                  <a:lnTo>
                    <a:pt x="1584960" y="12700"/>
                  </a:lnTo>
                  <a:lnTo>
                    <a:pt x="158496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91639" y="3991609"/>
            <a:ext cx="3192780" cy="22860"/>
            <a:chOff x="1691639" y="3991609"/>
            <a:chExt cx="3192780" cy="22860"/>
          </a:xfrm>
        </p:grpSpPr>
        <p:sp>
          <p:nvSpPr>
            <p:cNvPr id="8" name="object 8"/>
            <p:cNvSpPr/>
            <p:nvPr/>
          </p:nvSpPr>
          <p:spPr>
            <a:xfrm>
              <a:off x="1701799" y="4001769"/>
              <a:ext cx="3182620" cy="12700"/>
            </a:xfrm>
            <a:custGeom>
              <a:avLst/>
              <a:gdLst/>
              <a:ahLst/>
              <a:cxnLst/>
              <a:rect l="l" t="t" r="r" b="b"/>
              <a:pathLst>
                <a:path w="3182620" h="12700">
                  <a:moveTo>
                    <a:pt x="0" y="12699"/>
                  </a:moveTo>
                  <a:lnTo>
                    <a:pt x="3182620" y="12699"/>
                  </a:lnTo>
                  <a:lnTo>
                    <a:pt x="3182620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91639" y="3991609"/>
              <a:ext cx="3182620" cy="12700"/>
            </a:xfrm>
            <a:custGeom>
              <a:avLst/>
              <a:gdLst/>
              <a:ahLst/>
              <a:cxnLst/>
              <a:rect l="l" t="t" r="r" b="b"/>
              <a:pathLst>
                <a:path w="3182620" h="12700">
                  <a:moveTo>
                    <a:pt x="0" y="12700"/>
                  </a:moveTo>
                  <a:lnTo>
                    <a:pt x="3182620" y="12700"/>
                  </a:lnTo>
                  <a:lnTo>
                    <a:pt x="318262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5940" y="829817"/>
            <a:ext cx="8048625" cy="448437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2870200">
              <a:lnSpc>
                <a:spcPct val="100000"/>
              </a:lnSpc>
              <a:spcBef>
                <a:spcPts val="1215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peritoneal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cavity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Characteristics:</a:t>
            </a:r>
            <a:endParaRPr sz="2000">
              <a:latin typeface="Times New Roman"/>
              <a:cs typeface="Times New Roman"/>
            </a:endParaRPr>
          </a:p>
          <a:p>
            <a:pPr marL="1155065" marR="568325" lvl="1" indent="-228600">
              <a:lnSpc>
                <a:spcPct val="91900"/>
              </a:lnSpc>
              <a:spcBef>
                <a:spcPts val="46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Remember the germinal epithelium of the ovary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peritoneal  mesothelium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share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same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embryological origin. The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site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origin  cannot be identified even after abdominal</a:t>
            </a:r>
            <a:r>
              <a:rPr sz="18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exploration.</a:t>
            </a:r>
            <a:endParaRPr sz="1800">
              <a:latin typeface="Times New Roman"/>
              <a:cs typeface="Times New Roman"/>
            </a:endParaRPr>
          </a:p>
          <a:p>
            <a:pPr marL="1155700" lvl="1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Metastases have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histologic features of ovarian</a:t>
            </a:r>
            <a:r>
              <a:rPr sz="18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adenocarcinoma.</a:t>
            </a:r>
            <a:endParaRPr sz="1800">
              <a:latin typeface="Times New Roman"/>
              <a:cs typeface="Times New Roman"/>
            </a:endParaRPr>
          </a:p>
          <a:p>
            <a:pPr marL="1155065" marR="5080" lvl="1" indent="-228600">
              <a:lnSpc>
                <a:spcPts val="1980"/>
              </a:lnSpc>
              <a:spcBef>
                <a:spcPts val="49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Syndrome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been termed peritoneal papillary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serous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carcinoma or multifocal  extra-ovarian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serous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carcinoma.</a:t>
            </a:r>
            <a:endParaRPr sz="1800">
              <a:latin typeface="Times New Roman"/>
              <a:cs typeface="Times New Roman"/>
            </a:endParaRPr>
          </a:p>
          <a:p>
            <a:pPr marL="1155065" marR="321945" lvl="1" indent="-228600">
              <a:lnSpc>
                <a:spcPts val="1980"/>
              </a:lnSpc>
              <a:spcBef>
                <a:spcPts val="47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common in women with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BRCA-1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mutation and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may also be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seen 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after prophylactic oophorectomy</a:t>
            </a:r>
            <a:r>
              <a:rPr sz="1800" b="1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155700" lvl="1" indent="-22860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Elevated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CA-125</a:t>
            </a:r>
            <a:endParaRPr sz="1800">
              <a:latin typeface="Times New Roman"/>
              <a:cs typeface="Times New Roman"/>
            </a:endParaRPr>
          </a:p>
          <a:p>
            <a:pPr marL="1155700" lvl="1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Favorable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Sub-set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Treat as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stage III ovarian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cancer.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"/>
            <a:ext cx="8153400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9519" y="2142490"/>
            <a:ext cx="6539865" cy="13779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 indent="621030">
              <a:lnSpc>
                <a:spcPct val="101699"/>
              </a:lnSpc>
              <a:spcBef>
                <a:spcPts val="10"/>
              </a:spcBef>
            </a:pPr>
            <a:r>
              <a:rPr sz="4400" b="1" i="1" dirty="0">
                <a:solidFill>
                  <a:srgbClr val="E36B09"/>
                </a:solidFill>
                <a:latin typeface="Carlito"/>
                <a:cs typeface="Carlito"/>
              </a:rPr>
              <a:t>Isolated </a:t>
            </a:r>
            <a:r>
              <a:rPr sz="4400" b="1" i="1" spc="-5" dirty="0">
                <a:solidFill>
                  <a:srgbClr val="E36B09"/>
                </a:solidFill>
                <a:latin typeface="Carlito"/>
                <a:cs typeface="Carlito"/>
              </a:rPr>
              <a:t>Axillary </a:t>
            </a:r>
            <a:r>
              <a:rPr sz="4400" b="1" i="1" dirty="0">
                <a:solidFill>
                  <a:srgbClr val="E36B09"/>
                </a:solidFill>
                <a:latin typeface="Carlito"/>
                <a:cs typeface="Carlito"/>
              </a:rPr>
              <a:t>Nodal  Adeno-carcinoma </a:t>
            </a:r>
            <a:r>
              <a:rPr sz="4400" b="1" i="1" spc="-5" dirty="0">
                <a:solidFill>
                  <a:srgbClr val="E36B09"/>
                </a:solidFill>
                <a:latin typeface="Carlito"/>
                <a:cs typeface="Carlito"/>
              </a:rPr>
              <a:t>in</a:t>
            </a:r>
            <a:r>
              <a:rPr sz="4400" b="1" i="1" spc="-75" dirty="0">
                <a:solidFill>
                  <a:srgbClr val="E36B09"/>
                </a:solidFill>
                <a:latin typeface="Carlito"/>
                <a:cs typeface="Carlito"/>
              </a:rPr>
              <a:t> </a:t>
            </a:r>
            <a:r>
              <a:rPr sz="4400" b="1" i="1" dirty="0">
                <a:solidFill>
                  <a:srgbClr val="E36B09"/>
                </a:solidFill>
                <a:latin typeface="Carlito"/>
                <a:cs typeface="Carlito"/>
              </a:rPr>
              <a:t>women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58489" y="3900170"/>
            <a:ext cx="2828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Favorable</a:t>
            </a:r>
            <a:r>
              <a:rPr sz="32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subset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5730" y="401320"/>
            <a:ext cx="6353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Times New Roman"/>
                <a:cs typeface="Times New Roman"/>
              </a:rPr>
              <a:t>Women with </a:t>
            </a:r>
            <a:r>
              <a:rPr i="0" dirty="0">
                <a:latin typeface="Times New Roman"/>
                <a:cs typeface="Times New Roman"/>
              </a:rPr>
              <a:t>isolated axillary</a:t>
            </a:r>
            <a:r>
              <a:rPr i="0" spc="-55" dirty="0">
                <a:latin typeface="Times New Roman"/>
                <a:cs typeface="Times New Roman"/>
              </a:rPr>
              <a:t> </a:t>
            </a:r>
            <a:r>
              <a:rPr i="0" dirty="0">
                <a:latin typeface="Times New Roman"/>
                <a:cs typeface="Times New Roman"/>
              </a:rPr>
              <a:t>adenopathy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26820"/>
            <a:ext cx="799147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Breast cancer should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suspected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women who have AUP</a:t>
            </a:r>
            <a:r>
              <a:rPr sz="19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(adenocarcinoma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393190"/>
            <a:ext cx="7102475" cy="80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ts val="3545"/>
              </a:lnSpc>
              <a:spcBef>
                <a:spcPts val="100"/>
              </a:spcBef>
            </a:pP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unknown primary) and axillary</a:t>
            </a:r>
            <a:r>
              <a:rPr sz="19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lymphadenopathy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ts val="258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Lymph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nodes should 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tested for ER, PR, and HER-2/neu</a:t>
            </a:r>
            <a:r>
              <a:rPr sz="22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91539" y="5176520"/>
            <a:ext cx="5942330" cy="22860"/>
            <a:chOff x="891539" y="5176520"/>
            <a:chExt cx="5942330" cy="22860"/>
          </a:xfrm>
        </p:grpSpPr>
        <p:sp>
          <p:nvSpPr>
            <p:cNvPr id="6" name="object 6"/>
            <p:cNvSpPr/>
            <p:nvPr/>
          </p:nvSpPr>
          <p:spPr>
            <a:xfrm>
              <a:off x="891539" y="5182870"/>
              <a:ext cx="1404620" cy="0"/>
            </a:xfrm>
            <a:custGeom>
              <a:avLst/>
              <a:gdLst/>
              <a:ahLst/>
              <a:cxnLst/>
              <a:rect l="l" t="t" r="r" b="b"/>
              <a:pathLst>
                <a:path w="1404620">
                  <a:moveTo>
                    <a:pt x="0" y="0"/>
                  </a:moveTo>
                  <a:lnTo>
                    <a:pt x="140462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6319" y="5186680"/>
              <a:ext cx="4527550" cy="12700"/>
            </a:xfrm>
            <a:custGeom>
              <a:avLst/>
              <a:gdLst/>
              <a:ahLst/>
              <a:cxnLst/>
              <a:rect l="l" t="t" r="r" b="b"/>
              <a:pathLst>
                <a:path w="4527550" h="12700">
                  <a:moveTo>
                    <a:pt x="0" y="12700"/>
                  </a:moveTo>
                  <a:lnTo>
                    <a:pt x="4527550" y="12700"/>
                  </a:lnTo>
                  <a:lnTo>
                    <a:pt x="452755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96159" y="5176520"/>
              <a:ext cx="4527550" cy="12700"/>
            </a:xfrm>
            <a:custGeom>
              <a:avLst/>
              <a:gdLst/>
              <a:ahLst/>
              <a:cxnLst/>
              <a:rect l="l" t="t" r="r" b="b"/>
              <a:pathLst>
                <a:path w="4527550" h="12700">
                  <a:moveTo>
                    <a:pt x="0" y="12699"/>
                  </a:moveTo>
                  <a:lnTo>
                    <a:pt x="4527550" y="12699"/>
                  </a:lnTo>
                  <a:lnTo>
                    <a:pt x="4527550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940" y="2588259"/>
            <a:ext cx="7905750" cy="318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23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Evaluation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1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includes</a:t>
            </a:r>
            <a:endParaRPr sz="1900">
              <a:latin typeface="Times New Roman"/>
              <a:cs typeface="Times New Roman"/>
            </a:endParaRPr>
          </a:p>
          <a:p>
            <a:pPr marL="755650" lvl="1" indent="-285750">
              <a:lnSpc>
                <a:spcPts val="1700"/>
              </a:lnSpc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Physical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examination </a:t>
            </a:r>
            <a:r>
              <a:rPr sz="1500" spc="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both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breasts</a:t>
            </a:r>
            <a:endParaRPr sz="1500">
              <a:latin typeface="Times New Roman"/>
              <a:cs typeface="Times New Roman"/>
            </a:endParaRPr>
          </a:p>
          <a:p>
            <a:pPr marL="755650" lvl="1" indent="-285750">
              <a:lnSpc>
                <a:spcPts val="1695"/>
              </a:lnSpc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Mammography </a:t>
            </a:r>
            <a:r>
              <a:rPr sz="1500" spc="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indicated to search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for a primary</a:t>
            </a:r>
            <a:r>
              <a:rPr sz="15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site.</a:t>
            </a:r>
            <a:endParaRPr sz="1500">
              <a:latin typeface="Times New Roman"/>
              <a:cs typeface="Times New Roman"/>
            </a:endParaRPr>
          </a:p>
          <a:p>
            <a:pPr marL="755650" lvl="1" indent="-285750">
              <a:lnSpc>
                <a:spcPts val="1745"/>
              </a:lnSpc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Bilateral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breast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MRI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indicated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if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mammography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5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negative</a:t>
            </a:r>
            <a:endParaRPr sz="15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marR="361950" indent="-342900">
              <a:lnSpc>
                <a:spcPct val="732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Clinically occult breast cancer will be found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approximately one-third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cases.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735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Modified radical mastectomy recommended, even</a:t>
            </a:r>
            <a:r>
              <a:rPr sz="1900" spc="-3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when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results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physical  examination and mammography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normal. Treatment options </a:t>
            </a:r>
            <a:r>
              <a:rPr sz="19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for ipsilateral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 breast include </a:t>
            </a:r>
            <a:r>
              <a:rPr sz="19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mastectomy </a:t>
            </a:r>
            <a:r>
              <a:rPr sz="1900" b="1" i="1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19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whole breast radiation</a:t>
            </a:r>
            <a:r>
              <a:rPr sz="1900" b="1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therapy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"/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Axillary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node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dissection</a:t>
            </a:r>
            <a:r>
              <a:rPr sz="1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recommended.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5730" y="598170"/>
            <a:ext cx="6353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Times New Roman"/>
                <a:cs typeface="Times New Roman"/>
              </a:rPr>
              <a:t>Women with </a:t>
            </a:r>
            <a:r>
              <a:rPr i="0" dirty="0">
                <a:latin typeface="Times New Roman"/>
                <a:cs typeface="Times New Roman"/>
              </a:rPr>
              <a:t>isolated axillary</a:t>
            </a:r>
            <a:r>
              <a:rPr i="0" spc="-55" dirty="0">
                <a:latin typeface="Times New Roman"/>
                <a:cs typeface="Times New Roman"/>
              </a:rPr>
              <a:t> </a:t>
            </a:r>
            <a:r>
              <a:rPr i="0" dirty="0">
                <a:latin typeface="Times New Roman"/>
                <a:cs typeface="Times New Roman"/>
              </a:rPr>
              <a:t>adenopathy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14220"/>
            <a:ext cx="7183755" cy="3522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Prognosis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 similar to lymph node positive breast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cancer.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Mobile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lymph nodes (N1) -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Treat as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stage IIA breast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cancer.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Fixed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lymph nodes (N2) -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Treated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as stage IIIA breast</a:t>
            </a:r>
            <a:r>
              <a:rPr sz="20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cancer.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Treatment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decisions: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MRM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+ ALND </a:t>
            </a:r>
            <a:r>
              <a:rPr sz="20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chemotherapy ± hormonal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therapy/RT.</a:t>
            </a:r>
            <a:endParaRPr sz="20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Neoadjuvant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chemotheray for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N2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disease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400" y="990600"/>
            <a:ext cx="7785734" cy="5579745"/>
            <a:chOff x="533400" y="990600"/>
            <a:chExt cx="7785734" cy="5579745"/>
          </a:xfrm>
        </p:grpSpPr>
        <p:sp>
          <p:nvSpPr>
            <p:cNvPr id="3" name="object 3"/>
            <p:cNvSpPr/>
            <p:nvPr/>
          </p:nvSpPr>
          <p:spPr>
            <a:xfrm>
              <a:off x="533400" y="990600"/>
              <a:ext cx="7772400" cy="487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05400" y="5867400"/>
              <a:ext cx="3200400" cy="689610"/>
            </a:xfrm>
            <a:custGeom>
              <a:avLst/>
              <a:gdLst/>
              <a:ahLst/>
              <a:cxnLst/>
              <a:rect l="l" t="t" r="r" b="b"/>
              <a:pathLst>
                <a:path w="3200400" h="689609">
                  <a:moveTo>
                    <a:pt x="0" y="0"/>
                  </a:moveTo>
                  <a:lnTo>
                    <a:pt x="3200400" y="0"/>
                  </a:lnTo>
                  <a:lnTo>
                    <a:pt x="3200400" y="689610"/>
                  </a:lnTo>
                  <a:lnTo>
                    <a:pt x="0" y="6896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05400" y="5867400"/>
              <a:ext cx="3200400" cy="689610"/>
            </a:xfrm>
            <a:custGeom>
              <a:avLst/>
              <a:gdLst/>
              <a:ahLst/>
              <a:cxnLst/>
              <a:rect l="l" t="t" r="r" b="b"/>
              <a:pathLst>
                <a:path w="3200400" h="689609">
                  <a:moveTo>
                    <a:pt x="0" y="0"/>
                  </a:moveTo>
                  <a:lnTo>
                    <a:pt x="3200400" y="0"/>
                  </a:lnTo>
                  <a:lnTo>
                    <a:pt x="3200400" y="689610"/>
                  </a:lnTo>
                  <a:lnTo>
                    <a:pt x="0" y="689610"/>
                  </a:lnTo>
                  <a:lnTo>
                    <a:pt x="0" y="0"/>
                  </a:lnTo>
                  <a:close/>
                </a:path>
              </a:pathLst>
            </a:custGeom>
            <a:ln w="25518">
              <a:solidFill>
                <a:srgbClr val="375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05120" y="5787390"/>
            <a:ext cx="26009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Chemotherapy followed by  hormone therapy where  indicated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7269" y="1882140"/>
            <a:ext cx="7109459" cy="137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4830">
              <a:lnSpc>
                <a:spcPct val="101899"/>
              </a:lnSpc>
              <a:tabLst>
                <a:tab pos="4122420" algn="l"/>
              </a:tabLst>
            </a:pPr>
            <a:r>
              <a:rPr sz="4400" b="1" i="1" dirty="0">
                <a:solidFill>
                  <a:srgbClr val="E36B09"/>
                </a:solidFill>
                <a:latin typeface="Carlito"/>
                <a:cs typeface="Carlito"/>
              </a:rPr>
              <a:t>Squamous</a:t>
            </a:r>
            <a:r>
              <a:rPr sz="4400" b="1" i="1" spc="15" dirty="0">
                <a:solidFill>
                  <a:srgbClr val="E36B09"/>
                </a:solidFill>
                <a:latin typeface="Carlito"/>
                <a:cs typeface="Carlito"/>
              </a:rPr>
              <a:t> </a:t>
            </a:r>
            <a:r>
              <a:rPr sz="4400" b="1" i="1" spc="-10" dirty="0">
                <a:solidFill>
                  <a:srgbClr val="E36B09"/>
                </a:solidFill>
                <a:latin typeface="Carlito"/>
                <a:cs typeface="Carlito"/>
              </a:rPr>
              <a:t>cell	</a:t>
            </a:r>
            <a:r>
              <a:rPr sz="4400" b="1" i="1" dirty="0">
                <a:solidFill>
                  <a:srgbClr val="E36B09"/>
                </a:solidFill>
                <a:latin typeface="Carlito"/>
                <a:cs typeface="Carlito"/>
              </a:rPr>
              <a:t>carcinoma  </a:t>
            </a:r>
            <a:r>
              <a:rPr sz="4400" b="1" i="1" spc="-5" dirty="0">
                <a:solidFill>
                  <a:srgbClr val="E36B09"/>
                </a:solidFill>
                <a:latin typeface="Carlito"/>
                <a:cs typeface="Carlito"/>
              </a:rPr>
              <a:t>involving cervical </a:t>
            </a:r>
            <a:r>
              <a:rPr sz="4400" b="1" i="1" dirty="0">
                <a:solidFill>
                  <a:srgbClr val="E36B09"/>
                </a:solidFill>
                <a:latin typeface="Carlito"/>
                <a:cs typeface="Carlito"/>
              </a:rPr>
              <a:t>lymph nodes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44520" y="3900170"/>
            <a:ext cx="28562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Favorable</a:t>
            </a:r>
            <a:r>
              <a:rPr sz="32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Subset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5129" y="464820"/>
            <a:ext cx="31261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dirty="0">
                <a:solidFill>
                  <a:srgbClr val="FF9833"/>
                </a:solidFill>
                <a:latin typeface="Carlito"/>
                <a:cs typeface="Carlito"/>
              </a:rPr>
              <a:t>CUP -</a:t>
            </a:r>
            <a:r>
              <a:rPr sz="4400" i="0" spc="-85" dirty="0">
                <a:solidFill>
                  <a:srgbClr val="FF9833"/>
                </a:solidFill>
                <a:latin typeface="Carlito"/>
                <a:cs typeface="Carlito"/>
              </a:rPr>
              <a:t> </a:t>
            </a:r>
            <a:r>
              <a:rPr sz="4400" i="0" spc="-5" dirty="0">
                <a:solidFill>
                  <a:srgbClr val="FF9833"/>
                </a:solidFill>
                <a:latin typeface="Carlito"/>
                <a:cs typeface="Carlito"/>
              </a:rPr>
              <a:t>Biology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85570"/>
            <a:ext cx="7785734" cy="468884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1482725">
              <a:lnSpc>
                <a:spcPct val="101800"/>
              </a:lnSpc>
              <a:spcBef>
                <a:spcPts val="30"/>
              </a:spcBef>
            </a:pP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Heterogeneous group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malignancies  characterized</a:t>
            </a:r>
            <a:r>
              <a:rPr sz="32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by:</a:t>
            </a:r>
            <a:endParaRPr sz="3200">
              <a:latin typeface="Carlito"/>
              <a:cs typeface="Carlito"/>
            </a:endParaRPr>
          </a:p>
          <a:p>
            <a:pPr marL="2070100" marR="520065" indent="-228600">
              <a:lnSpc>
                <a:spcPct val="101699"/>
              </a:lnSpc>
              <a:spcBef>
                <a:spcPts val="6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»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Early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dissemination in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absence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detectable  primary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tumor</a:t>
            </a:r>
            <a:endParaRPr sz="2000">
              <a:latin typeface="Carlito"/>
              <a:cs typeface="Carlito"/>
            </a:endParaRPr>
          </a:p>
          <a:p>
            <a:pPr marL="1841500">
              <a:lnSpc>
                <a:spcPct val="100000"/>
              </a:lnSpc>
              <a:spcBef>
                <a:spcPts val="56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»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Unpredictable metastatic</a:t>
            </a:r>
            <a:r>
              <a:rPr sz="2000" spc="1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pattern</a:t>
            </a:r>
            <a:endParaRPr sz="2000">
              <a:latin typeface="Carlito"/>
              <a:cs typeface="Carlito"/>
            </a:endParaRPr>
          </a:p>
          <a:p>
            <a:pPr marL="1841500">
              <a:lnSpc>
                <a:spcPct val="100000"/>
              </a:lnSpc>
              <a:spcBef>
                <a:spcPts val="55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»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Aggressive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biological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and clinical</a:t>
            </a:r>
            <a:r>
              <a:rPr sz="2000" spc="1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behavior.</a:t>
            </a:r>
            <a:endParaRPr sz="2000">
              <a:latin typeface="Carlito"/>
              <a:cs typeface="Carlito"/>
            </a:endParaRPr>
          </a:p>
          <a:p>
            <a:pPr marL="155575" indent="-143510">
              <a:lnSpc>
                <a:spcPct val="100000"/>
              </a:lnSpc>
              <a:spcBef>
                <a:spcPts val="790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Hypotheses for tumors presenting as</a:t>
            </a:r>
            <a:r>
              <a:rPr sz="32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CUP:</a:t>
            </a:r>
            <a:endParaRPr sz="3200">
              <a:latin typeface="Carlito"/>
              <a:cs typeface="Carlito"/>
            </a:endParaRPr>
          </a:p>
          <a:p>
            <a:pPr marL="1155065" marR="5080" lvl="1" indent="-228600">
              <a:lnSpc>
                <a:spcPct val="101400"/>
              </a:lnSpc>
              <a:spcBef>
                <a:spcPts val="65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Primary tumor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regresses after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seeding the metastasis  or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remains so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small that it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no longer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detected.</a:t>
            </a:r>
            <a:endParaRPr sz="2400">
              <a:latin typeface="Carlito"/>
              <a:cs typeface="Carlito"/>
            </a:endParaRPr>
          </a:p>
          <a:p>
            <a:pPr marL="1155065" marR="290830" lvl="1" indent="-228600">
              <a:lnSpc>
                <a:spcPct val="101400"/>
              </a:lnSpc>
              <a:spcBef>
                <a:spcPts val="62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Primary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may have been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eliminated or contained by  body’s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defenses.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Squamous </a:t>
            </a:r>
            <a:r>
              <a:rPr spc="-5" dirty="0"/>
              <a:t>cell carcinoma </a:t>
            </a:r>
            <a:r>
              <a:rPr dirty="0"/>
              <a:t>of the </a:t>
            </a:r>
            <a:r>
              <a:rPr spc="-5" dirty="0"/>
              <a:t>cervical lymph</a:t>
            </a:r>
            <a:r>
              <a:rPr spc="-60" dirty="0"/>
              <a:t> </a:t>
            </a:r>
            <a:r>
              <a:rPr dirty="0"/>
              <a:t>nodes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19200"/>
            <a:ext cx="7856220" cy="420751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0" marR="5080" indent="-342900">
              <a:lnSpc>
                <a:spcPts val="286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Cervical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lymph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nodes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- most common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metastatic site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for  SCC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of unknown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 primary.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355600" marR="647065" indent="-342900" algn="just">
              <a:lnSpc>
                <a:spcPct val="92000"/>
              </a:lnSpc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 primary tumor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head and neck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region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should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be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suspected.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Primary 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site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found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majority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patients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despite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aggressive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diagnostic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approach.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900" spc="-7" baseline="1068" dirty="0">
                <a:solidFill>
                  <a:srgbClr val="FFFFFF"/>
                </a:solidFill>
                <a:latin typeface="Times New Roman"/>
                <a:cs typeface="Times New Roman"/>
              </a:rPr>
              <a:t>Patients </a:t>
            </a:r>
            <a:r>
              <a:rPr sz="3900" baseline="1068" dirty="0">
                <a:solidFill>
                  <a:srgbClr val="FFFFFF"/>
                </a:solidFill>
                <a:latin typeface="Times New Roman"/>
                <a:cs typeface="Times New Roman"/>
              </a:rPr>
              <a:t>usually middle-aged </a:t>
            </a:r>
            <a:r>
              <a:rPr sz="3900" spc="7" baseline="1068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900" spc="-22" baseline="10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900" spc="-7" baseline="1068" dirty="0">
                <a:solidFill>
                  <a:srgbClr val="FFFFFF"/>
                </a:solidFill>
                <a:latin typeface="Times New Roman"/>
                <a:cs typeface="Times New Roman"/>
              </a:rPr>
              <a:t>elderly.</a:t>
            </a:r>
            <a:endParaRPr sz="3900" baseline="106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History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substantial tobacco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and/or alcohol use.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Squamous </a:t>
            </a:r>
            <a:r>
              <a:rPr spc="-5" dirty="0"/>
              <a:t>cell carcinoma </a:t>
            </a:r>
            <a:r>
              <a:rPr dirty="0"/>
              <a:t>of the </a:t>
            </a:r>
            <a:r>
              <a:rPr spc="-5" dirty="0"/>
              <a:t>cervical lymph</a:t>
            </a:r>
            <a:r>
              <a:rPr spc="-60" dirty="0"/>
              <a:t> </a:t>
            </a:r>
            <a:r>
              <a:rPr dirty="0"/>
              <a:t>nodes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68907"/>
            <a:ext cx="7966075" cy="409829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Diagnostic evaluation:</a:t>
            </a:r>
            <a:endParaRPr sz="2400">
              <a:latin typeface="Times New Roman"/>
              <a:cs typeface="Times New Roman"/>
            </a:endParaRPr>
          </a:p>
          <a:p>
            <a:pPr marL="755650" marR="1196340" indent="-342900">
              <a:lnSpc>
                <a:spcPts val="2210"/>
              </a:lnSpc>
              <a:spcBef>
                <a:spcPts val="560"/>
              </a:spcBef>
              <a:buFont typeface="Wingdings"/>
              <a:buChar char=""/>
              <a:tabLst>
                <a:tab pos="755650" algn="l"/>
                <a:tab pos="3866515" algn="l"/>
                <a:tab pos="523811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Thorough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examination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	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oropharynx,	hypopharynx,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nasopharynx, larynx, and upper esophagus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direct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vision</a:t>
            </a:r>
            <a:endParaRPr sz="2000">
              <a:latin typeface="Times New Roman"/>
              <a:cs typeface="Times New Roman"/>
            </a:endParaRPr>
          </a:p>
          <a:p>
            <a:pPr marL="755650" marR="5080" indent="-342900">
              <a:lnSpc>
                <a:spcPts val="2640"/>
              </a:lnSpc>
              <a:spcBef>
                <a:spcPts val="630"/>
              </a:spcBef>
              <a:buFont typeface="Wingdings"/>
              <a:buChar char=""/>
              <a:tabLst>
                <a:tab pos="755650" algn="l"/>
                <a:tab pos="216408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Fiberoptic	nasopharyngolaryngoscopy,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biopsy of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any  suspicious areas.</a:t>
            </a:r>
            <a:endParaRPr sz="2400">
              <a:latin typeface="Times New Roman"/>
              <a:cs typeface="Times New Roman"/>
            </a:endParaRPr>
          </a:p>
          <a:p>
            <a:pPr marL="755650" marR="267335" indent="-342900">
              <a:lnSpc>
                <a:spcPts val="2210"/>
              </a:lnSpc>
              <a:spcBef>
                <a:spcPts val="509"/>
              </a:spcBef>
              <a:buFont typeface="Wingdings"/>
              <a:buChar char=""/>
              <a:tabLst>
                <a:tab pos="755650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Routine bronchoscopy not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indicated if the patient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no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pulmonary  symptoms and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if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 chest CT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negative.</a:t>
            </a:r>
            <a:endParaRPr sz="2000">
              <a:latin typeface="Times New Roman"/>
              <a:cs typeface="Times New Roman"/>
            </a:endParaRPr>
          </a:p>
          <a:p>
            <a:pPr marL="755650" indent="-342900">
              <a:lnSpc>
                <a:spcPct val="100000"/>
              </a:lnSpc>
              <a:spcBef>
                <a:spcPts val="340"/>
              </a:spcBef>
              <a:buFont typeface="Wingdings"/>
              <a:buChar char="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neck</a:t>
            </a:r>
            <a:endParaRPr sz="2400">
              <a:latin typeface="Times New Roman"/>
              <a:cs typeface="Times New Roman"/>
            </a:endParaRPr>
          </a:p>
          <a:p>
            <a:pPr marL="755650" indent="-342900">
              <a:lnSpc>
                <a:spcPct val="100000"/>
              </a:lnSpc>
              <a:spcBef>
                <a:spcPts val="370"/>
              </a:spcBef>
              <a:buFont typeface="Wingdings"/>
              <a:buChar char="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PET/CT</a:t>
            </a:r>
            <a:endParaRPr sz="2400">
              <a:latin typeface="Times New Roman"/>
              <a:cs typeface="Times New Roman"/>
            </a:endParaRPr>
          </a:p>
          <a:p>
            <a:pPr marL="755650" indent="-342900">
              <a:lnSpc>
                <a:spcPct val="100000"/>
              </a:lnSpc>
              <a:spcBef>
                <a:spcPts val="370"/>
              </a:spcBef>
              <a:buFont typeface="Wingdings"/>
              <a:buChar char="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HPV</a:t>
            </a:r>
            <a:endParaRPr sz="2400">
              <a:latin typeface="Times New Roman"/>
              <a:cs typeface="Times New Roman"/>
            </a:endParaRPr>
          </a:p>
          <a:p>
            <a:pPr marL="755650" indent="-342900">
              <a:lnSpc>
                <a:spcPct val="100000"/>
              </a:lnSpc>
              <a:spcBef>
                <a:spcPts val="370"/>
              </a:spcBef>
              <a:buFont typeface="Wingdings"/>
              <a:buChar char="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EBV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Squamous </a:t>
            </a:r>
            <a:r>
              <a:rPr spc="-5" dirty="0"/>
              <a:t>cell carcinoma </a:t>
            </a:r>
            <a:r>
              <a:rPr dirty="0"/>
              <a:t>of the </a:t>
            </a:r>
            <a:r>
              <a:rPr spc="-5" dirty="0"/>
              <a:t>cervical lymph</a:t>
            </a:r>
            <a:r>
              <a:rPr spc="-60" dirty="0"/>
              <a:t> </a:t>
            </a:r>
            <a:r>
              <a:rPr dirty="0"/>
              <a:t>nodes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19200"/>
            <a:ext cx="7774940" cy="419862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0" marR="5080" indent="-342900">
              <a:lnSpc>
                <a:spcPts val="286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Initial tissue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diagnosis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is usually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FNAB (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fine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needle 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aspiration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biopsy)</a:t>
            </a: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Ipsilateral</a:t>
            </a: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Incisional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biopsy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cervical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node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avoided</a:t>
            </a:r>
            <a:endParaRPr sz="2600">
              <a:latin typeface="Times New Roman"/>
              <a:cs typeface="Times New Roman"/>
            </a:endParaRPr>
          </a:p>
          <a:p>
            <a:pPr marL="755650" marR="346710" indent="-285750">
              <a:lnSpc>
                <a:spcPct val="91900"/>
              </a:lnSpc>
              <a:spcBef>
                <a:spcPts val="550"/>
              </a:spcBef>
              <a:tabLst>
                <a:tab pos="755015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–	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some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studies, incisional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biopsy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associated with higher  incidence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loco-regional failure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inferior survival after  definitive treatment.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Treatment:</a:t>
            </a:r>
            <a:endParaRPr sz="3000">
              <a:latin typeface="Times New Roman"/>
              <a:cs typeface="Times New Roman"/>
            </a:endParaRPr>
          </a:p>
          <a:p>
            <a:pPr marL="1176655" lvl="1" indent="-250190">
              <a:lnSpc>
                <a:spcPct val="100000"/>
              </a:lnSpc>
              <a:spcBef>
                <a:spcPts val="360"/>
              </a:spcBef>
              <a:buSzPct val="95454"/>
              <a:buFont typeface="Wingdings"/>
              <a:buChar char=""/>
              <a:tabLst>
                <a:tab pos="1177290" algn="l"/>
                <a:tab pos="1640205" algn="l"/>
              </a:tabLst>
            </a:pPr>
            <a:r>
              <a:rPr sz="3300" baseline="1262" dirty="0">
                <a:solidFill>
                  <a:srgbClr val="FFFFFF"/>
                </a:solidFill>
                <a:latin typeface="Times New Roman"/>
                <a:cs typeface="Times New Roman"/>
              </a:rPr>
              <a:t>Rx	as </a:t>
            </a:r>
            <a:r>
              <a:rPr sz="3300" spc="-7" baseline="1262" dirty="0">
                <a:solidFill>
                  <a:srgbClr val="FFFFFF"/>
                </a:solidFill>
                <a:latin typeface="Times New Roman"/>
                <a:cs typeface="Times New Roman"/>
              </a:rPr>
              <a:t>locally advanced head </a:t>
            </a:r>
            <a:r>
              <a:rPr sz="3300" baseline="1262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300" spc="-7" baseline="1262" dirty="0">
                <a:solidFill>
                  <a:srgbClr val="FFFFFF"/>
                </a:solidFill>
                <a:latin typeface="Times New Roman"/>
                <a:cs typeface="Times New Roman"/>
              </a:rPr>
              <a:t>neck</a:t>
            </a:r>
            <a:r>
              <a:rPr sz="3300" spc="37" baseline="126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7" baseline="1262" dirty="0">
                <a:solidFill>
                  <a:srgbClr val="FFFFFF"/>
                </a:solidFill>
                <a:latin typeface="Times New Roman"/>
                <a:cs typeface="Times New Roman"/>
              </a:rPr>
              <a:t>cancer</a:t>
            </a:r>
            <a:endParaRPr sz="3300" baseline="1262">
              <a:latin typeface="Times New Roman"/>
              <a:cs typeface="Times New Roman"/>
            </a:endParaRPr>
          </a:p>
          <a:p>
            <a:pPr marL="1155700" lvl="1" indent="-228600">
              <a:lnSpc>
                <a:spcPct val="100000"/>
              </a:lnSpc>
              <a:spcBef>
                <a:spcPts val="280"/>
              </a:spcBef>
              <a:buFont typeface="Wingdings"/>
              <a:buChar char=""/>
              <a:tabLst>
                <a:tab pos="11557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Low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stage (N1)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Surgery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+ RT or RT</a:t>
            </a:r>
            <a:r>
              <a:rPr sz="1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alone</a:t>
            </a:r>
            <a:endParaRPr sz="1800">
              <a:latin typeface="Times New Roman"/>
              <a:cs typeface="Times New Roman"/>
            </a:endParaRPr>
          </a:p>
          <a:p>
            <a:pPr marL="1155700" lvl="1" indent="-228600">
              <a:lnSpc>
                <a:spcPct val="100000"/>
              </a:lnSpc>
              <a:spcBef>
                <a:spcPts val="280"/>
              </a:spcBef>
              <a:buFont typeface="Wingdings"/>
              <a:buChar char=""/>
              <a:tabLst>
                <a:tab pos="1155700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High stage (N2-N3)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– Concurrent</a:t>
            </a:r>
            <a:r>
              <a:rPr sz="18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Chemoradiotherapy.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381000"/>
            <a:ext cx="8839200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Squamous </a:t>
            </a:r>
            <a:r>
              <a:rPr spc="-5" dirty="0"/>
              <a:t>cell carcinoma </a:t>
            </a:r>
            <a:r>
              <a:rPr dirty="0"/>
              <a:t>of the </a:t>
            </a:r>
            <a:r>
              <a:rPr spc="-5" dirty="0"/>
              <a:t>cervical lymph</a:t>
            </a:r>
            <a:r>
              <a:rPr spc="-60" dirty="0"/>
              <a:t> </a:t>
            </a:r>
            <a:r>
              <a:rPr dirty="0"/>
              <a:t>nodes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67383"/>
            <a:ext cx="7881620" cy="398907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400" b="1" i="1" spc="-5" dirty="0">
                <a:solidFill>
                  <a:srgbClr val="F69545"/>
                </a:solidFill>
                <a:latin typeface="Times New Roman"/>
                <a:cs typeface="Times New Roman"/>
              </a:rPr>
              <a:t>Lower </a:t>
            </a:r>
            <a:r>
              <a:rPr sz="2400" b="1" i="1" dirty="0">
                <a:solidFill>
                  <a:srgbClr val="F69545"/>
                </a:solidFill>
                <a:latin typeface="Times New Roman"/>
                <a:cs typeface="Times New Roman"/>
              </a:rPr>
              <a:t>cervical or supraclavicular</a:t>
            </a:r>
            <a:r>
              <a:rPr sz="2400" b="1" i="1" spc="-5" dirty="0">
                <a:solidFill>
                  <a:srgbClr val="F69545"/>
                </a:solidFill>
                <a:latin typeface="Times New Roman"/>
                <a:cs typeface="Times New Roman"/>
              </a:rPr>
              <a:t> nodes</a:t>
            </a:r>
            <a:endParaRPr sz="2400">
              <a:latin typeface="Times New Roman"/>
              <a:cs typeface="Times New Roman"/>
            </a:endParaRPr>
          </a:p>
          <a:p>
            <a:pPr marL="755650" indent="-28575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 primary lung cancer should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suspected.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–"/>
            </a:pPr>
            <a:endParaRPr sz="2800">
              <a:latin typeface="Times New Roman"/>
              <a:cs typeface="Times New Roman"/>
            </a:endParaRPr>
          </a:p>
          <a:p>
            <a:pPr marL="755650" marR="431800" indent="-285750">
              <a:lnSpc>
                <a:spcPts val="221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Chest x-ray, head and neck examination. If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these are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unrevealing,  proceed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Fiberoptic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bronchoscopy.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"/>
              <a:buChar char="–"/>
            </a:pPr>
            <a:endParaRPr sz="2600">
              <a:latin typeface="Times New Roman"/>
              <a:cs typeface="Times New Roman"/>
            </a:endParaRPr>
          </a:p>
          <a:p>
            <a:pPr marL="755650" indent="-285750">
              <a:lnSpc>
                <a:spcPts val="231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If the fiberoptic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bronchoscopy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reveals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 primary bronchogenic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cancer</a:t>
            </a:r>
            <a:endParaRPr sz="2000">
              <a:latin typeface="Times New Roman"/>
              <a:cs typeface="Times New Roman"/>
            </a:endParaRPr>
          </a:p>
          <a:p>
            <a:pPr marL="755650" marR="12065">
              <a:lnSpc>
                <a:spcPts val="2220"/>
              </a:lnSpc>
              <a:spcBef>
                <a:spcPts val="135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positive cervical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supraclavicular lymphnode suggest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metastatic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lung cancer .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Rx as metastatic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lung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cancer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/>
              <a:cs typeface="Times New Roman"/>
            </a:endParaRPr>
          </a:p>
          <a:p>
            <a:pPr marL="755650" marR="153035" indent="-285750">
              <a:lnSpc>
                <a:spcPts val="2200"/>
              </a:lnSpc>
              <a:buClr>
                <a:srgbClr val="FFFFFF"/>
              </a:buClr>
              <a:buFont typeface="Arial"/>
              <a:buChar char="–"/>
              <a:tabLst>
                <a:tab pos="883285" algn="l"/>
                <a:tab pos="883919" algn="l"/>
              </a:tabLst>
            </a:pPr>
            <a:r>
              <a:rPr dirty="0"/>
              <a:t>	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Patients with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no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detectable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disease below the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clavicle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Rx with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  same approach as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patients with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upper cervical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nodes.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383030" marR="5080" indent="-1370330">
              <a:lnSpc>
                <a:spcPct val="101699"/>
              </a:lnSpc>
              <a:spcBef>
                <a:spcPts val="10"/>
              </a:spcBef>
            </a:pPr>
            <a:r>
              <a:rPr dirty="0"/>
              <a:t>Neuroendocrine Carcinoma</a:t>
            </a:r>
            <a:r>
              <a:rPr spc="-55" dirty="0"/>
              <a:t> </a:t>
            </a:r>
            <a:r>
              <a:rPr spc="-5" dirty="0"/>
              <a:t>of  </a:t>
            </a:r>
            <a:r>
              <a:rPr i="1" dirty="0"/>
              <a:t>Unknown</a:t>
            </a:r>
            <a:r>
              <a:rPr i="1" spc="-5" dirty="0"/>
              <a:t> Primary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44520" y="3900170"/>
            <a:ext cx="28562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Favorable</a:t>
            </a:r>
            <a:r>
              <a:rPr sz="32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Subset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9969" y="252729"/>
            <a:ext cx="7085330" cy="11341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7620" marR="5080" indent="-2534920">
              <a:lnSpc>
                <a:spcPct val="102099"/>
              </a:lnSpc>
              <a:spcBef>
                <a:spcPts val="10"/>
              </a:spcBef>
            </a:pPr>
            <a:r>
              <a:rPr sz="3600" b="0" i="0" dirty="0">
                <a:latin typeface="Carlito"/>
                <a:cs typeface="Carlito"/>
              </a:rPr>
              <a:t>Poorly </a:t>
            </a:r>
            <a:r>
              <a:rPr sz="3600" b="0" i="0" spc="-5" dirty="0">
                <a:latin typeface="Carlito"/>
                <a:cs typeface="Carlito"/>
              </a:rPr>
              <a:t>Differentiated Neuroendocrine  Carcinoma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1459"/>
            <a:ext cx="7661275" cy="321945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IHC +ve for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Chromogranin/ Synaptophysin/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NSE</a:t>
            </a:r>
            <a:endParaRPr sz="2800">
              <a:latin typeface="Carlito"/>
              <a:cs typeface="Carlito"/>
            </a:endParaRPr>
          </a:p>
          <a:p>
            <a:pPr marL="355600" marR="5080" indent="-342900">
              <a:lnSpc>
                <a:spcPct val="1012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Diffuse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metastases to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liver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bones is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frequent  presentation</a:t>
            </a:r>
            <a:endParaRPr sz="2800">
              <a:latin typeface="Carlito"/>
              <a:cs typeface="Carlito"/>
            </a:endParaRPr>
          </a:p>
          <a:p>
            <a:pPr marL="355600" marR="1115695" indent="-342900">
              <a:lnSpc>
                <a:spcPct val="10120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Platinum-based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chemotherapy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(platinum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+ 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etoposide).</a:t>
            </a:r>
            <a:endParaRPr sz="2800">
              <a:latin typeface="Carlito"/>
              <a:cs typeface="Carlito"/>
            </a:endParaRPr>
          </a:p>
          <a:p>
            <a:pPr marL="1155700" lvl="1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Response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rate :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50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to 70% (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CR</a:t>
            </a:r>
            <a:r>
              <a:rPr sz="2000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25%)</a:t>
            </a:r>
            <a:endParaRPr sz="2000">
              <a:latin typeface="Carlito"/>
              <a:cs typeface="Carlito"/>
            </a:endParaRPr>
          </a:p>
          <a:p>
            <a:pPr marL="1155700" lvl="1" indent="-2286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Median survival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: 14.5</a:t>
            </a:r>
            <a:r>
              <a:rPr sz="2000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months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914400"/>
            <a:ext cx="87630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4729" y="318770"/>
            <a:ext cx="4576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5" dirty="0">
                <a:solidFill>
                  <a:srgbClr val="E36B09"/>
                </a:solidFill>
                <a:latin typeface="Carlito"/>
                <a:cs typeface="Carlito"/>
              </a:rPr>
              <a:t>Other </a:t>
            </a:r>
            <a:r>
              <a:rPr sz="3600" b="0" i="0" dirty="0">
                <a:solidFill>
                  <a:srgbClr val="E36B09"/>
                </a:solidFill>
                <a:latin typeface="Carlito"/>
                <a:cs typeface="Carlito"/>
              </a:rPr>
              <a:t>Favorable</a:t>
            </a:r>
            <a:r>
              <a:rPr sz="3600" b="0" i="0" spc="-60" dirty="0">
                <a:solidFill>
                  <a:srgbClr val="E36B09"/>
                </a:solidFill>
                <a:latin typeface="Carlito"/>
                <a:cs typeface="Carlito"/>
              </a:rPr>
              <a:t> </a:t>
            </a:r>
            <a:r>
              <a:rPr sz="3600" b="0" i="0" spc="-5" dirty="0">
                <a:solidFill>
                  <a:srgbClr val="E36B09"/>
                </a:solidFill>
                <a:latin typeface="Carlito"/>
                <a:cs typeface="Carlito"/>
              </a:rPr>
              <a:t>Subsets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19" y="1146810"/>
            <a:ext cx="8272780" cy="4992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7939" y="1992629"/>
            <a:ext cx="6540500" cy="2359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1670" y="289559"/>
            <a:ext cx="52781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5" dirty="0">
                <a:solidFill>
                  <a:srgbClr val="FF9833"/>
                </a:solidFill>
                <a:latin typeface="Carlito"/>
                <a:cs typeface="Carlito"/>
              </a:rPr>
              <a:t>Clinical</a:t>
            </a:r>
            <a:r>
              <a:rPr sz="4400" i="0" spc="-30" dirty="0">
                <a:solidFill>
                  <a:srgbClr val="FF9833"/>
                </a:solidFill>
                <a:latin typeface="Carlito"/>
                <a:cs typeface="Carlito"/>
              </a:rPr>
              <a:t> </a:t>
            </a:r>
            <a:r>
              <a:rPr sz="4400" i="0" spc="-5" dirty="0">
                <a:solidFill>
                  <a:srgbClr val="FF9833"/>
                </a:solidFill>
                <a:latin typeface="Carlito"/>
                <a:cs typeface="Carlito"/>
              </a:rPr>
              <a:t>manifestations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70609"/>
            <a:ext cx="7823200" cy="200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Symptoms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signs related to local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findings due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metastatic</a:t>
            </a:r>
            <a:r>
              <a:rPr sz="2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sites.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Constitutional symptoms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weight loss,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fever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Physical exam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1155700" lvl="1" indent="-22860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pleural effusions/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ascites</a:t>
            </a:r>
            <a:endParaRPr sz="1500">
              <a:latin typeface="Times New Roman"/>
              <a:cs typeface="Times New Roman"/>
            </a:endParaRPr>
          </a:p>
          <a:p>
            <a:pPr marL="1155700" lvl="1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adenopathy,</a:t>
            </a:r>
            <a:endParaRPr sz="1500">
              <a:latin typeface="Times New Roman"/>
              <a:cs typeface="Times New Roman"/>
            </a:endParaRPr>
          </a:p>
          <a:p>
            <a:pPr marL="1155700" lvl="1" indent="-22860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hepatomegaly</a:t>
            </a:r>
            <a:endParaRPr sz="1500">
              <a:latin typeface="Times New Roman"/>
              <a:cs typeface="Times New Roman"/>
            </a:endParaRPr>
          </a:p>
          <a:p>
            <a:pPr marL="1155700" lvl="1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other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abnormalities related </a:t>
            </a:r>
            <a:r>
              <a:rPr sz="1500" spc="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the involved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sites.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061970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059429"/>
            <a:ext cx="8052434" cy="251841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355600" marR="5080">
              <a:lnSpc>
                <a:spcPts val="2190"/>
              </a:lnSpc>
              <a:spcBef>
                <a:spcPts val="545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Multiple sites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involvement observed in more than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50% of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patients  with occult primary tumors.</a:t>
            </a:r>
            <a:endParaRPr sz="2200">
              <a:latin typeface="Times New Roman"/>
              <a:cs typeface="Times New Roman"/>
            </a:endParaRPr>
          </a:p>
          <a:p>
            <a:pPr marL="355600" marR="714375" indent="-342900">
              <a:lnSpc>
                <a:spcPts val="217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Common sites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of involvement :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liver,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lungs, bones, and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lymph  nodes.</a:t>
            </a:r>
            <a:endParaRPr sz="2200">
              <a:latin typeface="Times New Roman"/>
              <a:cs typeface="Times New Roman"/>
            </a:endParaRPr>
          </a:p>
          <a:p>
            <a:pPr marL="355600" marR="509905" indent="-342900">
              <a:lnSpc>
                <a:spcPts val="2170"/>
              </a:lnSpc>
              <a:spcBef>
                <a:spcPts val="5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Certain patterns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metastases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suggest possible primaries, occult  primaries can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metastasize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to any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site.</a:t>
            </a:r>
            <a:endParaRPr sz="2200">
              <a:latin typeface="Times New Roman"/>
              <a:cs typeface="Times New Roman"/>
            </a:endParaRPr>
          </a:p>
          <a:p>
            <a:pPr marL="355600" marR="254635" indent="-342900">
              <a:lnSpc>
                <a:spcPts val="218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Should not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rely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patterns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metastases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to determine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primary  site.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3270" y="463550"/>
            <a:ext cx="50742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dirty="0">
                <a:solidFill>
                  <a:srgbClr val="E36B09"/>
                </a:solidFill>
                <a:latin typeface="Times New Roman"/>
                <a:cs typeface="Times New Roman"/>
              </a:rPr>
              <a:t>Unfavorable</a:t>
            </a:r>
            <a:r>
              <a:rPr sz="4400" i="0" spc="-55" dirty="0">
                <a:solidFill>
                  <a:srgbClr val="E36B09"/>
                </a:solidFill>
                <a:latin typeface="Times New Roman"/>
                <a:cs typeface="Times New Roman"/>
              </a:rPr>
              <a:t> </a:t>
            </a:r>
            <a:r>
              <a:rPr sz="4400" i="0" spc="-5" dirty="0">
                <a:solidFill>
                  <a:srgbClr val="E36B09"/>
                </a:solidFill>
                <a:latin typeface="Times New Roman"/>
                <a:cs typeface="Times New Roman"/>
              </a:rPr>
              <a:t>features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19200"/>
            <a:ext cx="7644765" cy="473837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0" marR="5080" indent="-342900">
              <a:lnSpc>
                <a:spcPts val="286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Adenocarcinoma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metastatic to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liver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other organs 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(multiple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mets).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Non-papillary malignant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ascites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(adenocarcinoma)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3700">
              <a:latin typeface="Times New Roman"/>
              <a:cs typeface="Times New Roman"/>
            </a:endParaRPr>
          </a:p>
          <a:p>
            <a:pPr marL="355600" marR="790575" indent="-342900">
              <a:lnSpc>
                <a:spcPts val="285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900" spc="-7" baseline="1068" dirty="0">
                <a:solidFill>
                  <a:srgbClr val="FFFFFF"/>
                </a:solidFill>
                <a:latin typeface="Times New Roman"/>
                <a:cs typeface="Times New Roman"/>
              </a:rPr>
              <a:t>Multiple cerebral metastases </a:t>
            </a:r>
            <a:r>
              <a:rPr sz="3900" baseline="1068" dirty="0">
                <a:solidFill>
                  <a:srgbClr val="FFFFFF"/>
                </a:solidFill>
                <a:latin typeface="Times New Roman"/>
                <a:cs typeface="Times New Roman"/>
              </a:rPr>
              <a:t>(adenocarcinoma or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squamous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cell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carcinoma)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Multiple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lung/pleural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Metastases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adenocarcinoma)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Multiple metastatic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bone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disease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adenocarcinoma)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0319" y="598170"/>
            <a:ext cx="65639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solidFill>
                  <a:srgbClr val="E36B09"/>
                </a:solidFill>
                <a:latin typeface="Times New Roman"/>
                <a:cs typeface="Times New Roman"/>
              </a:rPr>
              <a:t>Adenocarcinoma </a:t>
            </a:r>
            <a:r>
              <a:rPr i="0" spc="5" dirty="0">
                <a:solidFill>
                  <a:srgbClr val="E36B09"/>
                </a:solidFill>
                <a:latin typeface="Times New Roman"/>
                <a:cs typeface="Times New Roman"/>
              </a:rPr>
              <a:t>of </a:t>
            </a:r>
            <a:r>
              <a:rPr i="0" spc="-5" dirty="0">
                <a:solidFill>
                  <a:srgbClr val="E36B09"/>
                </a:solidFill>
                <a:latin typeface="Times New Roman"/>
                <a:cs typeface="Times New Roman"/>
              </a:rPr>
              <a:t>unknown </a:t>
            </a:r>
            <a:r>
              <a:rPr i="0" dirty="0">
                <a:solidFill>
                  <a:srgbClr val="E36B09"/>
                </a:solidFill>
                <a:latin typeface="Times New Roman"/>
                <a:cs typeface="Times New Roman"/>
              </a:rPr>
              <a:t>origin</a:t>
            </a:r>
            <a:r>
              <a:rPr i="0" spc="-45" dirty="0">
                <a:solidFill>
                  <a:srgbClr val="E36B09"/>
                </a:solidFill>
                <a:latin typeface="Times New Roman"/>
                <a:cs typeface="Times New Roman"/>
              </a:rPr>
              <a:t> </a:t>
            </a:r>
            <a:r>
              <a:rPr i="0" spc="-5" dirty="0">
                <a:solidFill>
                  <a:srgbClr val="E36B09"/>
                </a:solidFill>
                <a:latin typeface="Times New Roman"/>
                <a:cs typeface="Times New Roman"/>
              </a:rPr>
              <a:t>(AUP)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4480"/>
            <a:ext cx="7969250" cy="319151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incidence 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AUP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increases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age.</a:t>
            </a:r>
            <a:endParaRPr sz="2400">
              <a:latin typeface="Times New Roman"/>
              <a:cs typeface="Times New Roman"/>
            </a:endParaRPr>
          </a:p>
          <a:p>
            <a:pPr marL="355600" marR="249554" indent="-342900">
              <a:lnSpc>
                <a:spcPct val="92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Clinical presentation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depends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 sites of tumor involvement  (frequently multiple) - often include the liver, lungs, lymph  nodes, and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bones.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Evaluation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 algn="just">
              <a:lnSpc>
                <a:spcPct val="100000"/>
              </a:lnSpc>
              <a:spcBef>
                <a:spcPts val="320"/>
              </a:spcBef>
              <a:buFont typeface="Arial"/>
              <a:buChar char="–"/>
              <a:tabLst>
                <a:tab pos="755650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PSA in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men</a:t>
            </a:r>
            <a:endParaRPr sz="2000">
              <a:latin typeface="Times New Roman"/>
              <a:cs typeface="Times New Roman"/>
            </a:endParaRPr>
          </a:p>
          <a:p>
            <a:pPr marL="755650" marR="5080" lvl="1" indent="-285750" algn="just">
              <a:lnSpc>
                <a:spcPct val="92300"/>
              </a:lnSpc>
              <a:spcBef>
                <a:spcPts val="505"/>
              </a:spcBef>
              <a:buFont typeface="Arial"/>
              <a:buChar char="–"/>
              <a:tabLst>
                <a:tab pos="755650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Mammogram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women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if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breast cancer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possibility. Breast MRI in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setting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 negative mammogram in women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adenocarcinoma  involving the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axillary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lymph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nodes.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4229" y="401320"/>
            <a:ext cx="48691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10" dirty="0">
                <a:solidFill>
                  <a:srgbClr val="E36B09"/>
                </a:solidFill>
                <a:latin typeface="Times New Roman"/>
                <a:cs typeface="Times New Roman"/>
              </a:rPr>
              <a:t>AUP </a:t>
            </a:r>
            <a:r>
              <a:rPr i="0" spc="-5" dirty="0">
                <a:solidFill>
                  <a:srgbClr val="E36B09"/>
                </a:solidFill>
                <a:latin typeface="Times New Roman"/>
                <a:cs typeface="Times New Roman"/>
              </a:rPr>
              <a:t>with </a:t>
            </a:r>
            <a:r>
              <a:rPr i="0" dirty="0">
                <a:solidFill>
                  <a:srgbClr val="E36B09"/>
                </a:solidFill>
                <a:latin typeface="Times New Roman"/>
                <a:cs typeface="Times New Roman"/>
              </a:rPr>
              <a:t>a colon </a:t>
            </a:r>
            <a:r>
              <a:rPr i="0" spc="-5" dirty="0">
                <a:solidFill>
                  <a:srgbClr val="E36B09"/>
                </a:solidFill>
                <a:latin typeface="Times New Roman"/>
                <a:cs typeface="Times New Roman"/>
              </a:rPr>
              <a:t>cancer</a:t>
            </a:r>
            <a:r>
              <a:rPr i="0" spc="-75" dirty="0">
                <a:solidFill>
                  <a:srgbClr val="E36B09"/>
                </a:solidFill>
                <a:latin typeface="Times New Roman"/>
                <a:cs typeface="Times New Roman"/>
              </a:rPr>
              <a:t> </a:t>
            </a:r>
            <a:r>
              <a:rPr i="0" spc="-5" dirty="0">
                <a:solidFill>
                  <a:srgbClr val="E36B09"/>
                </a:solidFill>
                <a:latin typeface="Times New Roman"/>
                <a:cs typeface="Times New Roman"/>
              </a:rPr>
              <a:t>profile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680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066800"/>
            <a:ext cx="7248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Predominant metastatic sites in the liver and/or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peritoneum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8935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1892300"/>
            <a:ext cx="7127240" cy="7277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650"/>
              </a:lnSpc>
              <a:spcBef>
                <a:spcPts val="38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Adenocarcinoma with histology typical of gastrointestinal  origin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056890"/>
            <a:ext cx="7294245" cy="188848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5080" indent="-342900">
              <a:lnSpc>
                <a:spcPts val="264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Typical immunohistochemical staining pattern including  CK20-positive/CK7-negative,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CDX-2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positive.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355600" marR="601345" indent="-342900">
              <a:lnSpc>
                <a:spcPts val="2630"/>
              </a:lnSpc>
              <a:buClr>
                <a:srgbClr val="FFFFFF"/>
              </a:buClr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dirty="0"/>
              <a:t>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Respond well to chemotherapy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FOLFOX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plus  Bevacizumab.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25" dirty="0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5869" y="195579"/>
            <a:ext cx="6651625" cy="7277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611120" marR="5080" indent="-2598420">
              <a:lnSpc>
                <a:spcPts val="2650"/>
              </a:lnSpc>
              <a:spcBef>
                <a:spcPts val="380"/>
              </a:spcBef>
            </a:pPr>
            <a:r>
              <a:rPr sz="2400" i="0" spc="-5" dirty="0">
                <a:solidFill>
                  <a:srgbClr val="E36B09"/>
                </a:solidFill>
                <a:latin typeface="Times New Roman"/>
                <a:cs typeface="Times New Roman"/>
              </a:rPr>
              <a:t>Patients with AUP </a:t>
            </a:r>
            <a:r>
              <a:rPr sz="2400" i="0" dirty="0">
                <a:solidFill>
                  <a:srgbClr val="E36B09"/>
                </a:solidFill>
                <a:latin typeface="Times New Roman"/>
                <a:cs typeface="Times New Roman"/>
              </a:rPr>
              <a:t>do </a:t>
            </a:r>
            <a:r>
              <a:rPr sz="2400" i="0" spc="-5" dirty="0">
                <a:solidFill>
                  <a:srgbClr val="E36B09"/>
                </a:solidFill>
                <a:latin typeface="Times New Roman"/>
                <a:cs typeface="Times New Roman"/>
              </a:rPr>
              <a:t>not </a:t>
            </a:r>
            <a:r>
              <a:rPr sz="2400" i="0" dirty="0">
                <a:solidFill>
                  <a:srgbClr val="E36B09"/>
                </a:solidFill>
                <a:latin typeface="Times New Roman"/>
                <a:cs typeface="Times New Roman"/>
              </a:rPr>
              <a:t>fit into </a:t>
            </a:r>
            <a:r>
              <a:rPr sz="2400" i="0" spc="-5" dirty="0">
                <a:solidFill>
                  <a:srgbClr val="E36B09"/>
                </a:solidFill>
                <a:latin typeface="Times New Roman"/>
                <a:cs typeface="Times New Roman"/>
              </a:rPr>
              <a:t>any </a:t>
            </a:r>
            <a:r>
              <a:rPr sz="2400" i="0" dirty="0">
                <a:solidFill>
                  <a:srgbClr val="E36B09"/>
                </a:solidFill>
                <a:latin typeface="Times New Roman"/>
                <a:cs typeface="Times New Roman"/>
              </a:rPr>
              <a:t>of </a:t>
            </a:r>
            <a:r>
              <a:rPr sz="2400" i="0" spc="-5" dirty="0">
                <a:solidFill>
                  <a:srgbClr val="E36B09"/>
                </a:solidFill>
                <a:latin typeface="Times New Roman"/>
                <a:cs typeface="Times New Roman"/>
              </a:rPr>
              <a:t>the </a:t>
            </a:r>
            <a:r>
              <a:rPr sz="2400" i="0" dirty="0">
                <a:solidFill>
                  <a:srgbClr val="E36B09"/>
                </a:solidFill>
                <a:latin typeface="Times New Roman"/>
                <a:cs typeface="Times New Roman"/>
              </a:rPr>
              <a:t>clinical  </a:t>
            </a:r>
            <a:r>
              <a:rPr sz="2400" i="0" spc="-5" dirty="0">
                <a:solidFill>
                  <a:srgbClr val="E36B09"/>
                </a:solidFill>
                <a:latin typeface="Times New Roman"/>
                <a:cs typeface="Times New Roman"/>
              </a:rPr>
              <a:t>subgroups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204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219200"/>
            <a:ext cx="5259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Empiric chemotherapy may be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considered.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139" y="1628140"/>
            <a:ext cx="7437120" cy="12382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98450" marR="5080" indent="-285750" algn="just">
              <a:lnSpc>
                <a:spcPct val="92100"/>
              </a:lnSpc>
              <a:spcBef>
                <a:spcPts val="290"/>
              </a:spcBef>
              <a:buFont typeface="Arial"/>
              <a:buChar char="•"/>
              <a:tabLst>
                <a:tab pos="298450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5-fluorouracil- and doxorubicin-based regimens were used in past but  produced low response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rates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(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20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%) and very few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CRs.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So, no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longer  preferred.</a:t>
            </a:r>
            <a:endParaRPr sz="2000">
              <a:latin typeface="Times New Roman"/>
              <a:cs typeface="Times New Roman"/>
            </a:endParaRPr>
          </a:p>
          <a:p>
            <a:pPr marL="298450" indent="-285750" algn="just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298450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Taxane and platinum containing regimens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preferred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16484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2842260"/>
            <a:ext cx="6382385" cy="7112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812800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Improved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survival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CR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rates when compared to earlier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regimens.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Paclitaxel and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Carboplatin: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139" y="3571240"/>
            <a:ext cx="7396480" cy="123698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98450" marR="5080" indent="-285750">
              <a:lnSpc>
                <a:spcPts val="2210"/>
              </a:lnSpc>
              <a:spcBef>
                <a:spcPts val="330"/>
              </a:spcBef>
              <a:buClr>
                <a:srgbClr val="FFFFFF"/>
              </a:buClr>
              <a:buFont typeface="Arial"/>
              <a:buChar char="•"/>
              <a:tabLst>
                <a:tab pos="361315" algn="l"/>
                <a:tab pos="361950" algn="l"/>
              </a:tabLst>
            </a:pPr>
            <a:r>
              <a:rPr dirty="0"/>
              <a:t>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Choice for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first-line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therapy, based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relatively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large experience 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this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combination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AUP.</a:t>
            </a:r>
            <a:endParaRPr sz="2000">
              <a:latin typeface="Times New Roman"/>
              <a:cs typeface="Times New Roman"/>
            </a:endParaRPr>
          </a:p>
          <a:p>
            <a:pPr marL="298450" marR="8255" indent="-285750">
              <a:lnSpc>
                <a:spcPts val="2200"/>
              </a:lnSpc>
              <a:spcBef>
                <a:spcPts val="530"/>
              </a:spcBef>
              <a:buFont typeface="Arial"/>
              <a:buChar char="•"/>
              <a:tabLst>
                <a:tab pos="297815" algn="l"/>
                <a:tab pos="298450" algn="l"/>
                <a:tab pos="3166110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Addition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third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drug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(either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Etoposide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Gemcitabine)to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 taxane  and platinum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regimen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may	improve efficacy.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990600"/>
            <a:ext cx="882777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7820"/>
            <a:ext cx="7718425" cy="214630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5600" marR="289560" indent="-342900">
              <a:lnSpc>
                <a:spcPts val="2210"/>
              </a:lnSpc>
              <a:spcBef>
                <a:spcPts val="330"/>
              </a:spcBef>
              <a:buClr>
                <a:srgbClr val="FFFFFF"/>
              </a:buClr>
              <a:buFont typeface="Arial"/>
              <a:buChar char="•"/>
              <a:tabLst>
                <a:tab pos="354965" algn="l"/>
                <a:tab pos="355600" algn="l"/>
                <a:tab pos="3300095" algn="l"/>
                <a:tab pos="441642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Newer regimens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containing	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paclitaxel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gemcitabine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have shown 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efficacy in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phase II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studies in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treatment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occult primary</a:t>
            </a:r>
            <a:r>
              <a:rPr sz="20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tumors.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2300"/>
              </a:lnSpc>
              <a:spcBef>
                <a:spcPts val="4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Combination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carboplatin, gemcitabine and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capecitabine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was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active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in  occult primary tumors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liver metastases in patients </a:t>
            </a:r>
            <a:r>
              <a:rPr sz="20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with </a:t>
            </a:r>
            <a:r>
              <a:rPr sz="2000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good 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performance</a:t>
            </a:r>
            <a:r>
              <a:rPr sz="20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status.</a:t>
            </a:r>
            <a:endParaRPr sz="2000">
              <a:latin typeface="Times New Roman"/>
              <a:cs typeface="Times New Roman"/>
            </a:endParaRPr>
          </a:p>
          <a:p>
            <a:pPr marL="355600" marR="181610" indent="-342900">
              <a:lnSpc>
                <a:spcPts val="2200"/>
              </a:lnSpc>
              <a:spcBef>
                <a:spcPts val="570"/>
              </a:spcBef>
              <a:buClr>
                <a:srgbClr val="FFFFFF"/>
              </a:buClr>
              <a:buFont typeface="Arial"/>
              <a:buChar char="•"/>
              <a:tabLst>
                <a:tab pos="418465" algn="l"/>
                <a:tab pos="419100" algn="l"/>
              </a:tabLst>
            </a:pPr>
            <a:r>
              <a:rPr dirty="0"/>
              <a:t>	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Median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progression-free survival (PFS)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was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6.2 months; 1 and 2 year  survival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rates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were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35.6%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 14.2%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respectively.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11607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37959" y="4407534"/>
            <a:ext cx="1421130" cy="13970"/>
          </a:xfrm>
          <a:custGeom>
            <a:avLst/>
            <a:gdLst/>
            <a:ahLst/>
            <a:cxnLst/>
            <a:rect l="l" t="t" r="r" b="b"/>
            <a:pathLst>
              <a:path w="1421129" h="13970">
                <a:moveTo>
                  <a:pt x="0" y="13969"/>
                </a:moveTo>
                <a:lnTo>
                  <a:pt x="1421130" y="13969"/>
                </a:lnTo>
                <a:lnTo>
                  <a:pt x="142113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8839" y="4114800"/>
            <a:ext cx="70802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In a recent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multicenter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phase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II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study, the combination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paclitaxel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26530" y="4396104"/>
            <a:ext cx="1421130" cy="13970"/>
          </a:xfrm>
          <a:custGeom>
            <a:avLst/>
            <a:gdLst/>
            <a:ahLst/>
            <a:cxnLst/>
            <a:rect l="l" t="t" r="r" b="b"/>
            <a:pathLst>
              <a:path w="1421129" h="13970">
                <a:moveTo>
                  <a:pt x="0" y="13970"/>
                </a:moveTo>
                <a:lnTo>
                  <a:pt x="1421130" y="13970"/>
                </a:lnTo>
                <a:lnTo>
                  <a:pt x="14211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91539" y="4678045"/>
            <a:ext cx="4505960" cy="25400"/>
            <a:chOff x="891539" y="4678045"/>
            <a:chExt cx="4505960" cy="25400"/>
          </a:xfrm>
        </p:grpSpPr>
        <p:sp>
          <p:nvSpPr>
            <p:cNvPr id="8" name="object 8"/>
            <p:cNvSpPr/>
            <p:nvPr/>
          </p:nvSpPr>
          <p:spPr>
            <a:xfrm>
              <a:off x="902969" y="4696460"/>
              <a:ext cx="4494530" cy="0"/>
            </a:xfrm>
            <a:custGeom>
              <a:avLst/>
              <a:gdLst/>
              <a:ahLst/>
              <a:cxnLst/>
              <a:rect l="l" t="t" r="r" b="b"/>
              <a:pathLst>
                <a:path w="4494530">
                  <a:moveTo>
                    <a:pt x="0" y="0"/>
                  </a:moveTo>
                  <a:lnTo>
                    <a:pt x="4494530" y="0"/>
                  </a:lnTo>
                </a:path>
              </a:pathLst>
            </a:custGeom>
            <a:ln w="13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1539" y="4685030"/>
              <a:ext cx="4494530" cy="0"/>
            </a:xfrm>
            <a:custGeom>
              <a:avLst/>
              <a:gdLst/>
              <a:ahLst/>
              <a:cxnLst/>
              <a:rect l="l" t="t" r="r" b="b"/>
              <a:pathLst>
                <a:path w="4494530">
                  <a:moveTo>
                    <a:pt x="0" y="0"/>
                  </a:moveTo>
                  <a:lnTo>
                    <a:pt x="4494530" y="0"/>
                  </a:lnTo>
                </a:path>
              </a:pathLst>
            </a:custGeom>
            <a:ln w="13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5940" y="4396740"/>
            <a:ext cx="7880350" cy="123952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55600" marR="5080">
              <a:lnSpc>
                <a:spcPts val="2220"/>
              </a:lnSpc>
              <a:spcBef>
                <a:spcPts val="325"/>
              </a:spcBef>
              <a:tabLst>
                <a:tab pos="2145665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carboplatin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bevacizumab and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erlotinib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was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active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well tolerated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first-line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therapy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in patients with</a:t>
            </a:r>
            <a:r>
              <a:rPr sz="20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CUP.</a:t>
            </a:r>
            <a:endParaRPr sz="2000">
              <a:latin typeface="Times New Roman"/>
              <a:cs typeface="Times New Roman"/>
            </a:endParaRPr>
          </a:p>
          <a:p>
            <a:pPr marL="355600" marR="603885" indent="-342900">
              <a:lnSpc>
                <a:spcPts val="2210"/>
              </a:lnSpc>
              <a:spcBef>
                <a:spcPts val="5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 choice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 regimen should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based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 histologic type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cancer.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762000"/>
            <a:ext cx="86106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14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39" y="1600200"/>
            <a:ext cx="7516495" cy="10642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650"/>
              </a:lnSpc>
              <a:spcBef>
                <a:spcPts val="38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following regimens are included in the guidelines for the  treatment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adenocarcinoma 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unknown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primary, based on  the results of the phase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II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studies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054350"/>
            <a:ext cx="6822440" cy="16764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31800" indent="-4191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Paclitaxel and carboplatin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without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etoposide</a:t>
            </a:r>
            <a:endParaRPr sz="2400">
              <a:latin typeface="Times New Roman"/>
              <a:cs typeface="Times New Roman"/>
            </a:endParaRPr>
          </a:p>
          <a:p>
            <a:pPr marL="431800" indent="-4191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Docetaxel and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carboplatin</a:t>
            </a:r>
            <a:endParaRPr sz="2400">
              <a:latin typeface="Times New Roman"/>
              <a:cs typeface="Times New Roman"/>
            </a:endParaRPr>
          </a:p>
          <a:p>
            <a:pPr marL="431800" indent="-4191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Gemcitabine and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cisplatin</a:t>
            </a:r>
            <a:endParaRPr sz="2400">
              <a:latin typeface="Times New Roman"/>
              <a:cs typeface="Times New Roman"/>
            </a:endParaRPr>
          </a:p>
          <a:p>
            <a:pPr marL="431800" indent="-4191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Gemcitabine and docetaxel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7820"/>
            <a:ext cx="7973695" cy="396875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marR="5080" indent="-342900">
              <a:lnSpc>
                <a:spcPct val="73300"/>
              </a:lnSpc>
              <a:spcBef>
                <a:spcPts val="740"/>
              </a:spcBef>
              <a:buClr>
                <a:srgbClr val="FFFFFF"/>
              </a:buClr>
              <a:buFont typeface="Arial"/>
              <a:buChar char="•"/>
              <a:tabLst>
                <a:tab pos="354965" algn="l"/>
                <a:tab pos="355600" algn="l"/>
                <a:tab pos="197294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Second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line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therapy.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Single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agent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Gemcitabine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(1000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mg/m2 weekly three 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four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weeks)	has modest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activity.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5600" marR="158750" indent="-342900">
              <a:lnSpc>
                <a:spcPct val="738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  <a:tab pos="538924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 combination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Gemcitabine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Irinotecan	has modest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activity in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recurrent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refractory carcinoma.(Phase II study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forty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Cancer 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2005 Nov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1;104(9):1992-7.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5600" marR="381000" indent="-342900">
              <a:lnSpc>
                <a:spcPct val="735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Phase II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trial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bevacizumab and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erlotinib in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carcinomas of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unknown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primary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site: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 Minnie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Pearl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Cancer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Research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Network(J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Clin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Oncol. 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2007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1;25(13):1747-52.)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"/>
              <a:buChar char="•"/>
            </a:pPr>
            <a:endParaRPr sz="2350">
              <a:latin typeface="Times New Roman"/>
              <a:cs typeface="Times New Roman"/>
            </a:endParaRPr>
          </a:p>
          <a:p>
            <a:pPr marL="755650" marR="365125" lvl="1" indent="-285750">
              <a:lnSpc>
                <a:spcPct val="74000"/>
              </a:lnSpc>
              <a:spcBef>
                <a:spcPts val="5"/>
              </a:spcBef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Patients with </a:t>
            </a:r>
            <a:r>
              <a:rPr sz="1700" spc="5" dirty="0">
                <a:solidFill>
                  <a:srgbClr val="FFFFFF"/>
                </a:solidFill>
                <a:latin typeface="Times New Roman"/>
                <a:cs typeface="Times New Roman"/>
              </a:rPr>
              <a:t>CUP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who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either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had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received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previous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chemotherapy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were  previously untreated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poor-prognosis clinical features were eligible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this  study.</a:t>
            </a:r>
            <a:endParaRPr sz="1700">
              <a:latin typeface="Times New Roman"/>
              <a:cs typeface="Times New Roman"/>
            </a:endParaRPr>
          </a:p>
          <a:p>
            <a:pPr marL="755650" marR="173990" lvl="1" indent="-285750">
              <a:lnSpc>
                <a:spcPct val="73500"/>
              </a:lnSpc>
              <a:spcBef>
                <a:spcPts val="450"/>
              </a:spcBef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median survival is superior to survival previously reported with second-line  chemotherapy, and is similar </a:t>
            </a:r>
            <a:r>
              <a:rPr sz="1700" spc="-1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results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of many </a:t>
            </a:r>
            <a:r>
              <a:rPr sz="1700" spc="-10" dirty="0">
                <a:solidFill>
                  <a:srgbClr val="FFFFFF"/>
                </a:solidFill>
                <a:latin typeface="Times New Roman"/>
                <a:cs typeface="Times New Roman"/>
              </a:rPr>
              <a:t>first-line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chemotherapy</a:t>
            </a:r>
            <a:r>
              <a:rPr sz="17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trials.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6440" y="124459"/>
            <a:ext cx="7690484" cy="13779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455420" marR="5080" indent="-1442720">
              <a:lnSpc>
                <a:spcPct val="101699"/>
              </a:lnSpc>
              <a:spcBef>
                <a:spcPts val="10"/>
              </a:spcBef>
            </a:pPr>
            <a:r>
              <a:rPr sz="4400" b="0" i="0" dirty="0">
                <a:latin typeface="Carlito"/>
                <a:cs typeface="Carlito"/>
              </a:rPr>
              <a:t>Predictors </a:t>
            </a:r>
            <a:r>
              <a:rPr sz="4400" b="0" i="0" spc="5" dirty="0">
                <a:latin typeface="Carlito"/>
                <a:cs typeface="Carlito"/>
              </a:rPr>
              <a:t>of </a:t>
            </a:r>
            <a:r>
              <a:rPr sz="4400" b="0" i="0" dirty="0">
                <a:latin typeface="Carlito"/>
                <a:cs typeface="Carlito"/>
              </a:rPr>
              <a:t>Response to</a:t>
            </a:r>
            <a:r>
              <a:rPr sz="4400" b="0" i="0" spc="-60" dirty="0">
                <a:latin typeface="Carlito"/>
                <a:cs typeface="Carlito"/>
              </a:rPr>
              <a:t> </a:t>
            </a:r>
            <a:r>
              <a:rPr sz="4400" b="0" i="0" dirty="0">
                <a:latin typeface="Carlito"/>
                <a:cs typeface="Carlito"/>
              </a:rPr>
              <a:t>empiric  Chemotherapy -</a:t>
            </a:r>
            <a:r>
              <a:rPr sz="4400" b="0" i="0" spc="-25" dirty="0">
                <a:latin typeface="Carlito"/>
                <a:cs typeface="Carlito"/>
              </a:rPr>
              <a:t> </a:t>
            </a:r>
            <a:r>
              <a:rPr sz="4400" b="0" i="0" spc="-5" dirty="0">
                <a:latin typeface="Carlito"/>
                <a:cs typeface="Carlito"/>
              </a:rPr>
              <a:t>AUP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820"/>
            <a:ext cx="7894320" cy="30492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5600" marR="236854" indent="-342900">
              <a:lnSpc>
                <a:spcPts val="2210"/>
              </a:lnSpc>
              <a:spcBef>
                <a:spcPts val="3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Features associated with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 favorable response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to treatment with empiric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chemotherapy</a:t>
            </a:r>
            <a:endParaRPr sz="2000">
              <a:latin typeface="Times New Roman"/>
              <a:cs typeface="Times New Roman"/>
            </a:endParaRPr>
          </a:p>
          <a:p>
            <a:pPr marL="755650" marR="5080" lvl="1" indent="-285750">
              <a:lnSpc>
                <a:spcPts val="1770"/>
              </a:lnSpc>
              <a:spcBef>
                <a:spcPts val="40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Tumor location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lymph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nodes or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soft tissue; in comparison, patients with involvement 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liver or bones have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relatively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poor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prognosis</a:t>
            </a:r>
            <a:endParaRPr sz="16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Fewer sites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metastatic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disease</a:t>
            </a:r>
            <a:endParaRPr sz="16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25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Female sex</a:t>
            </a:r>
            <a:endParaRPr sz="16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259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Poorly differentiated carcinoma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histology</a:t>
            </a:r>
            <a:endParaRPr sz="16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259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Good performance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status</a:t>
            </a:r>
            <a:endParaRPr sz="16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259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Normal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serum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lactate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dehydrogenase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(LDH)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endParaRPr sz="16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25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Normal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serum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albumin</a:t>
            </a:r>
            <a:endParaRPr sz="16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259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Normal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lymphocyte count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8670" y="252729"/>
            <a:ext cx="5026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5" dirty="0">
                <a:solidFill>
                  <a:srgbClr val="FF9833"/>
                </a:solidFill>
                <a:latin typeface="Carlito"/>
                <a:cs typeface="Carlito"/>
              </a:rPr>
              <a:t>DIAGNOSTIC</a:t>
            </a:r>
            <a:r>
              <a:rPr sz="3600" i="0" spc="-10" dirty="0">
                <a:solidFill>
                  <a:srgbClr val="FF9833"/>
                </a:solidFill>
                <a:latin typeface="Carlito"/>
                <a:cs typeface="Carlito"/>
              </a:rPr>
              <a:t> </a:t>
            </a:r>
            <a:r>
              <a:rPr sz="3600" i="0" spc="-5" dirty="0">
                <a:solidFill>
                  <a:srgbClr val="FF9833"/>
                </a:solidFill>
                <a:latin typeface="Carlito"/>
                <a:cs typeface="Carlito"/>
              </a:rPr>
              <a:t>EVALUATION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64259"/>
            <a:ext cx="7966709" cy="398526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marR="1000125" indent="-342900">
              <a:lnSpc>
                <a:spcPts val="3070"/>
              </a:lnSpc>
              <a:spcBef>
                <a:spcPts val="4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likelihood of determining 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primary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site  depends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upon</a:t>
            </a:r>
            <a:endParaRPr sz="2800">
              <a:latin typeface="Times New Roman"/>
              <a:cs typeface="Times New Roman"/>
            </a:endParaRPr>
          </a:p>
          <a:p>
            <a:pPr marL="1555750" lvl="1" indent="-286385">
              <a:lnSpc>
                <a:spcPct val="100000"/>
              </a:lnSpc>
              <a:spcBef>
                <a:spcPts val="229"/>
              </a:spcBef>
              <a:buFont typeface="Arial"/>
              <a:buChar char="–"/>
              <a:tabLst>
                <a:tab pos="1555115" algn="l"/>
                <a:tab pos="1555750" algn="l"/>
              </a:tabLst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histologic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category</a:t>
            </a:r>
            <a:endParaRPr sz="1600">
              <a:latin typeface="Times New Roman"/>
              <a:cs typeface="Times New Roman"/>
            </a:endParaRPr>
          </a:p>
          <a:p>
            <a:pPr marL="1555750" lvl="1" indent="-286385">
              <a:lnSpc>
                <a:spcPct val="100000"/>
              </a:lnSpc>
              <a:spcBef>
                <a:spcPts val="260"/>
              </a:spcBef>
              <a:buFont typeface="Arial"/>
              <a:buChar char="–"/>
              <a:tabLst>
                <a:tab pos="1555115" algn="l"/>
                <a:tab pos="1555750" algn="l"/>
              </a:tabLst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site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presentation.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–"/>
            </a:pPr>
            <a:endParaRPr sz="2400">
              <a:latin typeface="Times New Roman"/>
              <a:cs typeface="Times New Roman"/>
            </a:endParaRPr>
          </a:p>
          <a:p>
            <a:pPr marL="355600" marR="226060" indent="-342900">
              <a:lnSpc>
                <a:spcPct val="918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initial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work-up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patients presenting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presumed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CUP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should not be exhaustive,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should instead be geared  toward evaluation of likely primary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sites.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86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precise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diagnosis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is desirable in since therapy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these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tumors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quite different and may be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potentially curative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9739" y="529590"/>
            <a:ext cx="5685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5" dirty="0">
                <a:solidFill>
                  <a:srgbClr val="E36B09"/>
                </a:solidFill>
                <a:latin typeface="Times New Roman"/>
                <a:cs typeface="Times New Roman"/>
              </a:rPr>
              <a:t>Poorly differentiated</a:t>
            </a:r>
            <a:r>
              <a:rPr sz="3600" b="0" i="0" spc="-25" dirty="0">
                <a:solidFill>
                  <a:srgbClr val="E36B09"/>
                </a:solidFill>
                <a:latin typeface="Times New Roman"/>
                <a:cs typeface="Times New Roman"/>
              </a:rPr>
              <a:t> </a:t>
            </a:r>
            <a:r>
              <a:rPr sz="3600" b="0" i="0" u="heavy" spc="-5" dirty="0">
                <a:solidFill>
                  <a:srgbClr val="E36B09"/>
                </a:solidFill>
                <a:uFill>
                  <a:solidFill>
                    <a:srgbClr val="E36B09"/>
                  </a:solidFill>
                </a:uFill>
                <a:latin typeface="Times New Roman"/>
                <a:cs typeface="Times New Roman"/>
              </a:rPr>
              <a:t>neoplasm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14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55600" marR="375920">
              <a:lnSpc>
                <a:spcPct val="82800"/>
              </a:lnSpc>
              <a:spcBef>
                <a:spcPts val="595"/>
              </a:spcBef>
            </a:pPr>
            <a:r>
              <a:rPr spc="-5" dirty="0"/>
              <a:t>The </a:t>
            </a:r>
            <a:r>
              <a:rPr dirty="0"/>
              <a:t>term poorly differentiated neoplasm is used when the  pathologist cannot distinguish between carcinoma and other  cancers, such as lymphoma, melanoma, or</a:t>
            </a:r>
            <a:r>
              <a:rPr spc="-5" dirty="0"/>
              <a:t> </a:t>
            </a:r>
            <a:r>
              <a:rPr dirty="0"/>
              <a:t>sarcoma.</a:t>
            </a:r>
          </a:p>
          <a:p>
            <a:pPr marL="355600" marR="5080" indent="-342900">
              <a:lnSpc>
                <a:spcPct val="826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Non-Hodgkin </a:t>
            </a:r>
            <a:r>
              <a:rPr dirty="0"/>
              <a:t>lymphomas, which are often curable </a:t>
            </a:r>
            <a:r>
              <a:rPr spc="-5" dirty="0"/>
              <a:t>with  </a:t>
            </a:r>
            <a:r>
              <a:rPr dirty="0"/>
              <a:t>combination chemotherapy, account for 34 to 66 percent of the  poorly differentiated neoplasms of </a:t>
            </a:r>
            <a:r>
              <a:rPr spc="-5" dirty="0"/>
              <a:t>unknown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site.</a:t>
            </a:r>
          </a:p>
          <a:p>
            <a:pPr marL="355600" marR="305435" indent="-342900" algn="just">
              <a:lnSpc>
                <a:spcPct val="826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remaining cases consist of poorly differentiated carcinomas;  other tumors, including melanoma and sarcoma, collectively  account for less than 15 percent of</a:t>
            </a:r>
            <a:r>
              <a:rPr spc="-5" dirty="0"/>
              <a:t> </a:t>
            </a:r>
            <a:r>
              <a:rPr dirty="0"/>
              <a:t>cases.</a:t>
            </a:r>
          </a:p>
          <a:p>
            <a:pPr marL="355600" marR="374650" indent="-342900">
              <a:lnSpc>
                <a:spcPct val="826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These tumors can be identified in many cases by  immunohistochemical staining, electron microscopy, and/or  cytogenetic analysis.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4100" y="463550"/>
            <a:ext cx="4497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latin typeface="Times New Roman"/>
                <a:cs typeface="Times New Roman"/>
              </a:rPr>
              <a:t>Follow-Up </a:t>
            </a:r>
            <a:r>
              <a:rPr sz="2400" i="0" dirty="0">
                <a:latin typeface="Times New Roman"/>
                <a:cs typeface="Times New Roman"/>
              </a:rPr>
              <a:t>– </a:t>
            </a:r>
            <a:r>
              <a:rPr sz="2400" i="0" spc="-10" dirty="0">
                <a:latin typeface="Times New Roman"/>
                <a:cs typeface="Times New Roman"/>
              </a:rPr>
              <a:t>CUP </a:t>
            </a:r>
            <a:r>
              <a:rPr sz="2400" i="0" dirty="0">
                <a:latin typeface="Times New Roman"/>
                <a:cs typeface="Times New Roman"/>
              </a:rPr>
              <a:t>after</a:t>
            </a:r>
            <a:r>
              <a:rPr sz="2400" i="0" spc="-30" dirty="0">
                <a:latin typeface="Times New Roman"/>
                <a:cs typeface="Times New Roman"/>
              </a:rPr>
              <a:t> </a:t>
            </a:r>
            <a:r>
              <a:rPr sz="2400" i="0" dirty="0">
                <a:latin typeface="Times New Roman"/>
                <a:cs typeface="Times New Roman"/>
              </a:rPr>
              <a:t>Treatment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14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35204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54965" marR="5080">
              <a:lnSpc>
                <a:spcPts val="2650"/>
              </a:lnSpc>
              <a:spcBef>
                <a:spcPts val="380"/>
              </a:spcBef>
            </a:pPr>
            <a:r>
              <a:rPr spc="-5" dirty="0"/>
              <a:t>Follow-up </a:t>
            </a:r>
            <a:r>
              <a:rPr dirty="0"/>
              <a:t>consists of a history and physical every 3-6 months  for the first 3 years and as clinically indicated thereafter.</a:t>
            </a:r>
          </a:p>
          <a:p>
            <a:pPr marL="354965" marR="781050" indent="76200">
              <a:lnSpc>
                <a:spcPts val="2660"/>
              </a:lnSpc>
              <a:spcBef>
                <a:spcPts val="590"/>
              </a:spcBef>
            </a:pPr>
            <a:r>
              <a:rPr dirty="0"/>
              <a:t>Diagnostics tests should be performed for symptomatic  patients.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7240" y="464820"/>
            <a:ext cx="25088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i="0" dirty="0">
                <a:latin typeface="Carlito"/>
                <a:cs typeface="Carlito"/>
              </a:rPr>
              <a:t>C</a:t>
            </a:r>
            <a:r>
              <a:rPr sz="4400" b="0" i="0" spc="10" dirty="0">
                <a:latin typeface="Carlito"/>
                <a:cs typeface="Carlito"/>
              </a:rPr>
              <a:t>o</a:t>
            </a:r>
            <a:r>
              <a:rPr sz="4400" b="0" i="0" spc="5" dirty="0">
                <a:latin typeface="Carlito"/>
                <a:cs typeface="Carlito"/>
              </a:rPr>
              <a:t>n</a:t>
            </a:r>
            <a:r>
              <a:rPr sz="4400" b="0" i="0" dirty="0">
                <a:latin typeface="Carlito"/>
                <a:cs typeface="Carlito"/>
              </a:rPr>
              <a:t>cl</a:t>
            </a:r>
            <a:r>
              <a:rPr sz="4400" b="0" i="0" spc="-5" dirty="0">
                <a:latin typeface="Carlito"/>
                <a:cs typeface="Carlito"/>
              </a:rPr>
              <a:t>u</a:t>
            </a:r>
            <a:r>
              <a:rPr sz="4400" b="0" i="0" spc="5" dirty="0">
                <a:latin typeface="Carlito"/>
                <a:cs typeface="Carlito"/>
              </a:rPr>
              <a:t>s</a:t>
            </a:r>
            <a:r>
              <a:rPr sz="4400" b="0" i="0" dirty="0">
                <a:latin typeface="Carlito"/>
                <a:cs typeface="Carlito"/>
              </a:rPr>
              <a:t>i</a:t>
            </a:r>
            <a:r>
              <a:rPr sz="4400" b="0" i="0" spc="-5" dirty="0">
                <a:latin typeface="Carlito"/>
                <a:cs typeface="Carlito"/>
              </a:rPr>
              <a:t>on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97659"/>
            <a:ext cx="8025130" cy="381127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marR="23495" indent="-342900">
              <a:lnSpc>
                <a:spcPct val="82700"/>
              </a:lnSpc>
              <a:spcBef>
                <a:spcPts val="6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CUP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represents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 group of heterogeneous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tumors  sharing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unique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characteristic 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metastatic disease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without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identifiable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origin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time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initial  therapy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27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Although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identification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primary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tumor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may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 valuable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information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regarding both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treatment 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prognosis,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aggressive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diagnostic  workup is usually of little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value 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cost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effective</a:t>
            </a:r>
            <a:endParaRPr sz="2800">
              <a:latin typeface="Times New Roman"/>
              <a:cs typeface="Times New Roman"/>
            </a:endParaRPr>
          </a:p>
          <a:p>
            <a:pPr marL="355600" marR="549910" indent="-342900">
              <a:lnSpc>
                <a:spcPts val="277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recommended approach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 to pursue a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limited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diagnostic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approach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 identify favorable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subsets.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28600"/>
            <a:ext cx="8686800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3705" y="2209800"/>
            <a:ext cx="319659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7350" y="317500"/>
            <a:ext cx="59461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dirty="0">
                <a:solidFill>
                  <a:srgbClr val="FF9833"/>
                </a:solidFill>
                <a:latin typeface="Carlito"/>
                <a:cs typeface="Carlito"/>
              </a:rPr>
              <a:t>Clinico-Pathological Entities </a:t>
            </a:r>
            <a:r>
              <a:rPr sz="3200" i="0" spc="5" dirty="0">
                <a:solidFill>
                  <a:srgbClr val="FF9833"/>
                </a:solidFill>
                <a:latin typeface="Carlito"/>
                <a:cs typeface="Carlito"/>
              </a:rPr>
              <a:t>of</a:t>
            </a:r>
            <a:r>
              <a:rPr sz="3200" i="0" spc="-50" dirty="0">
                <a:solidFill>
                  <a:srgbClr val="FF9833"/>
                </a:solidFill>
                <a:latin typeface="Carlito"/>
                <a:cs typeface="Carlito"/>
              </a:rPr>
              <a:t> </a:t>
            </a:r>
            <a:r>
              <a:rPr sz="3200" i="0" spc="-5" dirty="0">
                <a:solidFill>
                  <a:srgbClr val="FF9833"/>
                </a:solidFill>
                <a:latin typeface="Carlito"/>
                <a:cs typeface="Carlito"/>
              </a:rPr>
              <a:t>CUP</a:t>
            </a:r>
            <a:endParaRPr sz="320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2310" y="831910"/>
          <a:ext cx="8629650" cy="5864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Site of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presentation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Histology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i="1" spc="-5" dirty="0">
                          <a:latin typeface="Carlito"/>
                          <a:cs typeface="Carlito"/>
                        </a:rPr>
                        <a:t>Liver </a:t>
                      </a:r>
                      <a:r>
                        <a:rPr sz="1200" b="1" i="1" dirty="0">
                          <a:latin typeface="Carlito"/>
                          <a:cs typeface="Carlito"/>
                        </a:rPr>
                        <a:t>(mainly) </a:t>
                      </a:r>
                      <a:r>
                        <a:rPr sz="1200" b="1" i="1" spc="-5" dirty="0">
                          <a:latin typeface="Carlito"/>
                          <a:cs typeface="Carlito"/>
                        </a:rPr>
                        <a:t>and/or </a:t>
                      </a:r>
                      <a:r>
                        <a:rPr sz="1200" b="1" i="1" dirty="0">
                          <a:latin typeface="Carlito"/>
                          <a:cs typeface="Carlito"/>
                        </a:rPr>
                        <a:t>other</a:t>
                      </a:r>
                      <a:r>
                        <a:rPr sz="1200" b="1" i="1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i="1" spc="-5" dirty="0">
                          <a:latin typeface="Carlito"/>
                          <a:cs typeface="Carlito"/>
                        </a:rPr>
                        <a:t>organs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Adenocarcinoma,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Moderately/ poorly</a:t>
                      </a:r>
                      <a:r>
                        <a:rPr sz="12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differentiated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i="1" spc="-5" dirty="0">
                          <a:latin typeface="Carlito"/>
                          <a:cs typeface="Carlito"/>
                        </a:rPr>
                        <a:t>Lymph</a:t>
                      </a:r>
                      <a:r>
                        <a:rPr sz="1200" b="1" i="1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i="1" spc="-5" dirty="0">
                          <a:latin typeface="Carlito"/>
                          <a:cs typeface="Carlito"/>
                        </a:rPr>
                        <a:t>nodes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44145" indent="-54610">
                        <a:lnSpc>
                          <a:spcPct val="100000"/>
                        </a:lnSpc>
                        <a:buSzPct val="91666"/>
                        <a:buFont typeface="Arial"/>
                        <a:buChar char="•"/>
                        <a:tabLst>
                          <a:tab pos="14478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Mediastinal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or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RP (midline</a:t>
                      </a:r>
                      <a:r>
                        <a:rPr sz="12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distribution)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Arial"/>
                        <a:buChar char="•"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4145" indent="-54610">
                        <a:lnSpc>
                          <a:spcPct val="100000"/>
                        </a:lnSpc>
                        <a:buSzPct val="91666"/>
                        <a:buFont typeface="Arial"/>
                        <a:buChar char="•"/>
                        <a:tabLst>
                          <a:tab pos="14478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Axillary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44145" indent="-54610">
                        <a:lnSpc>
                          <a:spcPct val="100000"/>
                        </a:lnSpc>
                        <a:buSzPct val="91666"/>
                        <a:buFont typeface="Arial"/>
                        <a:buChar char="•"/>
                        <a:tabLst>
                          <a:tab pos="14478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Cervical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Arial"/>
                        <a:buChar char="•"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4145" indent="-54610">
                        <a:lnSpc>
                          <a:spcPct val="100000"/>
                        </a:lnSpc>
                        <a:buSzPct val="91666"/>
                        <a:buFont typeface="Arial"/>
                        <a:buChar char="•"/>
                        <a:tabLst>
                          <a:tab pos="14478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Inguinal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-Un or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poorly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differentiated</a:t>
                      </a:r>
                      <a:r>
                        <a:rPr sz="12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72085" indent="-82550">
                        <a:lnSpc>
                          <a:spcPct val="100000"/>
                        </a:lnSpc>
                        <a:buChar char="-"/>
                        <a:tabLst>
                          <a:tab pos="17272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Adenocarcinoma, Well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to poorly</a:t>
                      </a:r>
                      <a:r>
                        <a:rPr sz="12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differentiated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Carlito"/>
                        <a:buChar char="-"/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72085" indent="-82550">
                        <a:lnSpc>
                          <a:spcPct val="100000"/>
                        </a:lnSpc>
                        <a:buChar char="-"/>
                        <a:tabLst>
                          <a:tab pos="17272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Squamous Cell Carcinoma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Carlito"/>
                        <a:buChar char="-"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72085" indent="-82550">
                        <a:lnSpc>
                          <a:spcPct val="100000"/>
                        </a:lnSpc>
                        <a:buChar char="-"/>
                        <a:tabLst>
                          <a:tab pos="172720" algn="l"/>
                        </a:tabLst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Undifferentiated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Ca, SCC, Mixed SCC/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Adeno</a:t>
                      </a:r>
                      <a:r>
                        <a:rPr sz="12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Peritoneal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 Cavity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44145" indent="-54610">
                        <a:lnSpc>
                          <a:spcPct val="100000"/>
                        </a:lnSpc>
                        <a:buSzPct val="91666"/>
                        <a:buFont typeface="Arial"/>
                        <a:buChar char="•"/>
                        <a:tabLst>
                          <a:tab pos="144780" algn="l"/>
                        </a:tabLst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Peritoneal Adeno -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carcinomatosis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in</a:t>
                      </a:r>
                      <a:r>
                        <a:rPr sz="12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females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Arial"/>
                        <a:buChar char="•"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4145" indent="-54610">
                        <a:lnSpc>
                          <a:spcPct val="100000"/>
                        </a:lnSpc>
                        <a:buSzPct val="91666"/>
                        <a:buFont typeface="Arial"/>
                        <a:buChar char="•"/>
                        <a:tabLst>
                          <a:tab pos="14478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Malignant Ascites of other/unknown</a:t>
                      </a:r>
                      <a:r>
                        <a:rPr sz="1200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origin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41935" indent="-152400">
                        <a:lnSpc>
                          <a:spcPct val="100000"/>
                        </a:lnSpc>
                        <a:buChar char="-"/>
                        <a:tabLst>
                          <a:tab pos="24257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Serous/ papillary adenocarcinoma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(+/-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Psammoma</a:t>
                      </a:r>
                      <a:r>
                        <a:rPr sz="1200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bodies)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Carlito"/>
                        <a:buChar char="-"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170" marR="322580">
                        <a:lnSpc>
                          <a:spcPct val="100000"/>
                        </a:lnSpc>
                        <a:buChar char="-"/>
                        <a:tabLst>
                          <a:tab pos="242570" algn="l"/>
                        </a:tabLst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Mucinous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adenoca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–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moderately/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poorly differentiated ( +/-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signet ring</a:t>
                      </a:r>
                      <a:r>
                        <a:rPr sz="12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cells)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Lungs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44145" indent="-54610">
                        <a:lnSpc>
                          <a:spcPts val="1435"/>
                        </a:lnSpc>
                        <a:buSzPct val="91666"/>
                        <a:buFont typeface="Arial"/>
                        <a:buChar char="•"/>
                        <a:tabLst>
                          <a:tab pos="14478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Pulmonary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metastases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44145" indent="-54610">
                        <a:lnSpc>
                          <a:spcPts val="1435"/>
                        </a:lnSpc>
                        <a:buSzPct val="91666"/>
                        <a:buFont typeface="Arial"/>
                        <a:buChar char="•"/>
                        <a:tabLst>
                          <a:tab pos="14478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Pleural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effusion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ts val="1435"/>
                        </a:lnSpc>
                      </a:pPr>
                      <a:r>
                        <a:rPr sz="1800" baseline="4629" dirty="0">
                          <a:latin typeface="Carlito"/>
                          <a:cs typeface="Carlito"/>
                        </a:rPr>
                        <a:t>-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Adeno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Ca, various</a:t>
                      </a:r>
                      <a:r>
                        <a:rPr sz="12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diff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0170">
                        <a:lnSpc>
                          <a:spcPts val="1435"/>
                        </a:lnSpc>
                      </a:pPr>
                      <a:r>
                        <a:rPr sz="1800" baseline="2314" dirty="0">
                          <a:latin typeface="Carlito"/>
                          <a:cs typeface="Carlito"/>
                        </a:rPr>
                        <a:t>-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Adeno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Ca, poorly or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mod</a:t>
                      </a:r>
                      <a:r>
                        <a:rPr sz="12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diff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62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Bones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–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solitary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/</a:t>
                      </a:r>
                      <a:r>
                        <a:rPr sz="12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multiple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9"/>
                        </a:spcBef>
                        <a:tabLst>
                          <a:tab pos="347345" algn="l"/>
                        </a:tabLst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-	Adeno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Ca, various</a:t>
                      </a:r>
                      <a:r>
                        <a:rPr sz="12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diff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Brain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–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solitary/</a:t>
                      </a:r>
                      <a:r>
                        <a:rPr sz="12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multiple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382905" algn="l"/>
                        </a:tabLst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-	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Adeno Ca, various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diff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Neuroendocrine</a:t>
                      </a:r>
                      <a:r>
                        <a:rPr sz="12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Tumors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262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- Pdiff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cancer with neuroendocrine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features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(mainly),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low grade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neuroendocrine ca, small cell anaplastic</a:t>
                      </a:r>
                      <a:r>
                        <a:rPr sz="1200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7220" y="289559"/>
            <a:ext cx="53689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dirty="0">
                <a:solidFill>
                  <a:srgbClr val="FF9833"/>
                </a:solidFill>
                <a:latin typeface="Carlito"/>
                <a:cs typeface="Carlito"/>
              </a:rPr>
              <a:t>“Adequate”</a:t>
            </a:r>
            <a:r>
              <a:rPr sz="4400" i="0" spc="-60" dirty="0">
                <a:solidFill>
                  <a:srgbClr val="FF9833"/>
                </a:solidFill>
                <a:latin typeface="Carlito"/>
                <a:cs typeface="Carlito"/>
              </a:rPr>
              <a:t> </a:t>
            </a:r>
            <a:r>
              <a:rPr sz="4400" i="0" spc="-5" dirty="0">
                <a:solidFill>
                  <a:srgbClr val="FF9833"/>
                </a:solidFill>
                <a:latin typeface="Carlito"/>
                <a:cs typeface="Carlito"/>
              </a:rPr>
              <a:t>Evaluation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865822"/>
            <a:ext cx="8027034" cy="57384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Clinical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Laboratory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data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required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define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patient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having “CUP”</a:t>
            </a:r>
            <a:r>
              <a:rPr sz="2000" spc="1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:</a:t>
            </a:r>
            <a:endParaRPr sz="2000">
              <a:latin typeface="Carlito"/>
              <a:cs typeface="Carlito"/>
            </a:endParaRPr>
          </a:p>
          <a:p>
            <a:pPr marL="1612900" lvl="1" indent="-229235">
              <a:lnSpc>
                <a:spcPct val="100000"/>
              </a:lnSpc>
              <a:spcBef>
                <a:spcPts val="450"/>
              </a:spcBef>
              <a:buFont typeface="Arial"/>
              <a:buChar char="–"/>
              <a:tabLst>
                <a:tab pos="1612900" algn="l"/>
              </a:tabLst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Histologically confirmed Metastatic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cancer</a:t>
            </a:r>
            <a:endParaRPr sz="16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"/>
              <a:buChar char="–"/>
            </a:pPr>
            <a:endParaRPr sz="2250">
              <a:latin typeface="Carlito"/>
              <a:cs typeface="Carlito"/>
            </a:endParaRPr>
          </a:p>
          <a:p>
            <a:pPr marL="1612900" lvl="1" indent="-229235">
              <a:lnSpc>
                <a:spcPct val="100000"/>
              </a:lnSpc>
              <a:buFont typeface="Arial"/>
              <a:buChar char="–"/>
              <a:tabLst>
                <a:tab pos="1612900" algn="l"/>
              </a:tabLst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History and Physical Examination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(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incl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.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Pelvic/ Rectal</a:t>
            </a:r>
            <a:r>
              <a:rPr sz="16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exam)</a:t>
            </a:r>
            <a:endParaRPr sz="16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Arial"/>
              <a:buChar char="–"/>
            </a:pPr>
            <a:endParaRPr sz="2250">
              <a:latin typeface="Carlito"/>
              <a:cs typeface="Carlito"/>
            </a:endParaRPr>
          </a:p>
          <a:p>
            <a:pPr marL="1612900" lvl="1" indent="-22923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1612900" algn="l"/>
              </a:tabLst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Laboratory studies: CBC, CMP, Urinalysis, Stool occult blood</a:t>
            </a:r>
            <a:endParaRPr sz="16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Arial"/>
              <a:buChar char="–"/>
            </a:pPr>
            <a:endParaRPr sz="2250">
              <a:latin typeface="Carlito"/>
              <a:cs typeface="Carlito"/>
            </a:endParaRPr>
          </a:p>
          <a:p>
            <a:pPr marL="1612900" lvl="1" indent="-229235">
              <a:lnSpc>
                <a:spcPct val="100000"/>
              </a:lnSpc>
              <a:buFont typeface="Arial"/>
              <a:buChar char="–"/>
              <a:tabLst>
                <a:tab pos="1612900" algn="l"/>
              </a:tabLst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Radiological studies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 :</a:t>
            </a:r>
            <a:endParaRPr sz="1600">
              <a:latin typeface="Carlito"/>
              <a:cs typeface="Carlito"/>
            </a:endParaRPr>
          </a:p>
          <a:p>
            <a:pPr marL="1841500">
              <a:lnSpc>
                <a:spcPct val="100000"/>
              </a:lnSpc>
              <a:spcBef>
                <a:spcPts val="43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»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Chest</a:t>
            </a:r>
            <a:r>
              <a:rPr sz="1600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X-RAY</a:t>
            </a:r>
            <a:endParaRPr sz="1600">
              <a:latin typeface="Carlito"/>
              <a:cs typeface="Carlito"/>
            </a:endParaRPr>
          </a:p>
          <a:p>
            <a:pPr marL="1841500">
              <a:lnSpc>
                <a:spcPct val="100000"/>
              </a:lnSpc>
              <a:spcBef>
                <a:spcPts val="44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»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Ct SCAN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–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Chest/ Abdomen/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Pelvis</a:t>
            </a:r>
            <a:endParaRPr sz="1600">
              <a:latin typeface="Carlito"/>
              <a:cs typeface="Carlito"/>
            </a:endParaRPr>
          </a:p>
          <a:p>
            <a:pPr marL="1841500">
              <a:lnSpc>
                <a:spcPct val="100000"/>
              </a:lnSpc>
              <a:spcBef>
                <a:spcPts val="43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»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PET/CT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- ?</a:t>
            </a:r>
            <a:r>
              <a:rPr sz="1600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Role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Carlito"/>
              <a:cs typeface="Carlito"/>
            </a:endParaRPr>
          </a:p>
          <a:p>
            <a:pPr marL="1612900" lvl="1" indent="-229235">
              <a:lnSpc>
                <a:spcPct val="100000"/>
              </a:lnSpc>
              <a:buFont typeface="Arial"/>
              <a:buChar char="–"/>
              <a:tabLst>
                <a:tab pos="1612900" algn="l"/>
              </a:tabLst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Invasive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Procedures:</a:t>
            </a:r>
            <a:endParaRPr sz="1600">
              <a:latin typeface="Carlito"/>
              <a:cs typeface="Carlito"/>
            </a:endParaRPr>
          </a:p>
          <a:p>
            <a:pPr marL="2070100" marR="79375" indent="-228600">
              <a:lnSpc>
                <a:spcPct val="102099"/>
              </a:lnSpc>
              <a:spcBef>
                <a:spcPts val="39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»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EGD,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Bronchoscopy,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Colonoscopy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–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Depending upon the pathology and  clinical presentation of CUP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Carlito"/>
              <a:cs typeface="Carlito"/>
            </a:endParaRPr>
          </a:p>
          <a:p>
            <a:pPr marL="1612900" lvl="1" indent="-22923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1612900" algn="l"/>
              </a:tabLst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Pathological Evaluation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:</a:t>
            </a:r>
            <a:endParaRPr sz="1600">
              <a:latin typeface="Carlito"/>
              <a:cs typeface="Carlito"/>
            </a:endParaRPr>
          </a:p>
          <a:p>
            <a:pPr marL="1841500">
              <a:lnSpc>
                <a:spcPct val="100000"/>
              </a:lnSpc>
              <a:spcBef>
                <a:spcPts val="43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»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Microscopic examination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-</a:t>
            </a:r>
            <a:r>
              <a:rPr sz="1600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Histology</a:t>
            </a:r>
            <a:endParaRPr sz="1600">
              <a:latin typeface="Carlito"/>
              <a:cs typeface="Carlito"/>
            </a:endParaRPr>
          </a:p>
          <a:p>
            <a:pPr marL="1841500">
              <a:lnSpc>
                <a:spcPct val="100000"/>
              </a:lnSpc>
              <a:spcBef>
                <a:spcPts val="439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Immunohistochemistry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3431</Words>
  <Application>Microsoft Office PowerPoint</Application>
  <PresentationFormat>On-screen Show (4:3)</PresentationFormat>
  <Paragraphs>475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Calibri</vt:lpstr>
      <vt:lpstr>Carlito</vt:lpstr>
      <vt:lpstr>Symbol</vt:lpstr>
      <vt:lpstr>Times New Roman</vt:lpstr>
      <vt:lpstr>Wingdings</vt:lpstr>
      <vt:lpstr>Office Theme</vt:lpstr>
      <vt:lpstr>CARCINOMA OF UNKNOWN PRIMARY</vt:lpstr>
      <vt:lpstr>Carcinoma of Unknown Primary</vt:lpstr>
      <vt:lpstr>Definition</vt:lpstr>
      <vt:lpstr>Epidemiology</vt:lpstr>
      <vt:lpstr>CUP - Biology</vt:lpstr>
      <vt:lpstr>Clinical manifestations</vt:lpstr>
      <vt:lpstr>DIAGNOSTIC EVALUATION</vt:lpstr>
      <vt:lpstr>Clinico-Pathological Entities of CUP</vt:lpstr>
      <vt:lpstr>“Adequate” Evaluation</vt:lpstr>
      <vt:lpstr>PowerPoint Presentation</vt:lpstr>
      <vt:lpstr>Pathology</vt:lpstr>
      <vt:lpstr>Pathology Major Histologies in CUP</vt:lpstr>
      <vt:lpstr>Adenocarcinoma</vt:lpstr>
      <vt:lpstr>PowerPoint Presentation</vt:lpstr>
      <vt:lpstr>Pathology</vt:lpstr>
      <vt:lpstr>Pathology Immunohistochemistry</vt:lpstr>
      <vt:lpstr>Pathology Immunohistochemistry</vt:lpstr>
      <vt:lpstr>Pathology</vt:lpstr>
      <vt:lpstr>PowerPoint Presentation</vt:lpstr>
      <vt:lpstr>CUP - IHC</vt:lpstr>
      <vt:lpstr>Immunohistochemistry Cytokeratins (CKs)</vt:lpstr>
      <vt:lpstr>Immunohistochemistry - Cytokeratins (CKs)</vt:lpstr>
      <vt:lpstr>Immunohistochemistry Other Markers</vt:lpstr>
      <vt:lpstr>Immunohistochemistry Other Markers</vt:lpstr>
      <vt:lpstr>Imaging</vt:lpstr>
      <vt:lpstr>Imaging Studies in CUP</vt:lpstr>
      <vt:lpstr>Role of PET-CT in CUP</vt:lpstr>
      <vt:lpstr>Endoscopy</vt:lpstr>
      <vt:lpstr>Endoscopy in CUP</vt:lpstr>
      <vt:lpstr>Serum Tumor Markers</vt:lpstr>
      <vt:lpstr>How often can the Primary be  Identified?</vt:lpstr>
      <vt:lpstr>Molecular Analysis</vt:lpstr>
      <vt:lpstr>PowerPoint Presentation</vt:lpstr>
      <vt:lpstr>CUP - Treatment</vt:lpstr>
      <vt:lpstr>PowerPoint Presentation</vt:lpstr>
      <vt:lpstr>PowerPoint Presentation</vt:lpstr>
      <vt:lpstr>Favorable prognostic 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Women with papillary serous adenocarcinoma of the</vt:lpstr>
      <vt:lpstr>PowerPoint Presentation</vt:lpstr>
      <vt:lpstr>PowerPoint Presentation</vt:lpstr>
      <vt:lpstr>Women with isolated axillary adenopathy</vt:lpstr>
      <vt:lpstr>Women with isolated axillary adenopathy</vt:lpstr>
      <vt:lpstr>PowerPoint Presentation</vt:lpstr>
      <vt:lpstr>PowerPoint Presentation</vt:lpstr>
      <vt:lpstr>Squamous cell carcinoma of the cervical lymph nodes</vt:lpstr>
      <vt:lpstr>Squamous cell carcinoma of the cervical lymph nodes</vt:lpstr>
      <vt:lpstr>Squamous cell carcinoma of the cervical lymph nodes</vt:lpstr>
      <vt:lpstr>PowerPoint Presentation</vt:lpstr>
      <vt:lpstr>Squamous cell carcinoma of the cervical lymph nodes</vt:lpstr>
      <vt:lpstr>Neuroendocrine Carcinoma of  Unknown Primary</vt:lpstr>
      <vt:lpstr>Poorly Differentiated Neuroendocrine  Carcinoma</vt:lpstr>
      <vt:lpstr>PowerPoint Presentation</vt:lpstr>
      <vt:lpstr>Other Favorable Subsets</vt:lpstr>
      <vt:lpstr>PowerPoint Presentation</vt:lpstr>
      <vt:lpstr>Unfavorable features</vt:lpstr>
      <vt:lpstr>Adenocarcinoma of unknown origin (AUP)</vt:lpstr>
      <vt:lpstr>AUP with a colon cancer profile</vt:lpstr>
      <vt:lpstr>Patients with AUP do not fit into any of the clinical  subgroups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Predictors of Response to empiric  Chemotherapy - AUP</vt:lpstr>
      <vt:lpstr>Poorly differentiated neoplasm</vt:lpstr>
      <vt:lpstr>Follow-Up – CUP after Treatment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CARCINOMA OF UNKNOWN PRIMARY</dc:title>
  <dc:creator>Asha</dc:creator>
  <cp:lastModifiedBy>mohamed hamdy</cp:lastModifiedBy>
  <cp:revision>2</cp:revision>
  <dcterms:created xsi:type="dcterms:W3CDTF">2020-03-28T02:17:39Z</dcterms:created>
  <dcterms:modified xsi:type="dcterms:W3CDTF">2020-03-28T02:21:35Z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2011-12-17T00:00:00Z</vt:filetime>
  </property>
  <property fmtid="{D5CDD505-2E9C-101B-9397-08002B2CF9AE}" pid="3" name="Creator">
    <vt:lpwstr>Impress</vt:lpwstr>
  </property>
  <property fmtid="{D5CDD505-2E9C-101B-9397-08002B2CF9AE}" pid="4" name="LastSaved">
    <vt:filetime>2020-03-28T00:00:00Z</vt:filetime>
  </property>
</Properties>
</file>