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311" r:id="rId2"/>
    <p:sldId id="256" r:id="rId3"/>
    <p:sldId id="257" r:id="rId4"/>
    <p:sldId id="312" r:id="rId5"/>
    <p:sldId id="313" r:id="rId6"/>
    <p:sldId id="258" r:id="rId7"/>
    <p:sldId id="259" r:id="rId8"/>
    <p:sldId id="260" r:id="rId9"/>
    <p:sldId id="314" r:id="rId10"/>
    <p:sldId id="315" r:id="rId11"/>
    <p:sldId id="261" r:id="rId12"/>
    <p:sldId id="316" r:id="rId13"/>
    <p:sldId id="317" r:id="rId14"/>
    <p:sldId id="318" r:id="rId15"/>
    <p:sldId id="262" r:id="rId16"/>
    <p:sldId id="319" r:id="rId17"/>
    <p:sldId id="320" r:id="rId18"/>
    <p:sldId id="263" r:id="rId19"/>
    <p:sldId id="321" r:id="rId20"/>
    <p:sldId id="264" r:id="rId21"/>
    <p:sldId id="322" r:id="rId22"/>
    <p:sldId id="323" r:id="rId23"/>
    <p:sldId id="265" r:id="rId24"/>
    <p:sldId id="324" r:id="rId25"/>
    <p:sldId id="325" r:id="rId26"/>
    <p:sldId id="326" r:id="rId27"/>
    <p:sldId id="266" r:id="rId28"/>
    <p:sldId id="327" r:id="rId29"/>
    <p:sldId id="328" r:id="rId30"/>
    <p:sldId id="310"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347023B8-2026-4803-BCBC-78760DA5F696}" type="datetimeFigureOut">
              <a:rPr lang="en-US" smtClean="0"/>
              <a:t>3/29/2020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1748398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7023B8-2026-4803-BCBC-78760DA5F696}" type="datetimeFigureOut">
              <a:rPr lang="en-US" smtClean="0"/>
              <a:t>3/29/2020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1080301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47023B8-2026-4803-BCBC-78760DA5F696}"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3374978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47023B8-2026-4803-BCBC-78760DA5F696}"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4487698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7023B8-2026-4803-BCBC-78760DA5F696}"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189258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47023B8-2026-4803-BCBC-78760DA5F696}" type="datetimeFigureOut">
              <a:rPr lang="en-US" smtClean="0"/>
              <a:t>3/29/2020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169883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47023B8-2026-4803-BCBC-78760DA5F696}" type="datetimeFigureOut">
              <a:rPr lang="en-US" smtClean="0"/>
              <a:t>3/29/2020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15340732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347023B8-2026-4803-BCBC-78760DA5F696}"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5129047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347023B8-2026-4803-BCBC-78760DA5F696}"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3734430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7023B8-2026-4803-BCBC-78760DA5F696}"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1652349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7023B8-2026-4803-BCBC-78760DA5F696}"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3513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7023B8-2026-4803-BCBC-78760DA5F696}" type="datetimeFigureOut">
              <a:rPr lang="en-US" smtClean="0"/>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2008093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7023B8-2026-4803-BCBC-78760DA5F696}" type="datetimeFigureOut">
              <a:rPr lang="en-US" smtClean="0"/>
              <a:t>3/29/2020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922704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7023B8-2026-4803-BCBC-78760DA5F696}" type="datetimeFigureOut">
              <a:rPr lang="en-US" smtClean="0"/>
              <a:t>3/29/2020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655299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7023B8-2026-4803-BCBC-78760DA5F696}" type="datetimeFigureOut">
              <a:rPr lang="en-US" smtClean="0"/>
              <a:t>3/29/2020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3202427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7023B8-2026-4803-BCBC-78760DA5F696}" type="datetimeFigureOut">
              <a:rPr lang="en-US" smtClean="0"/>
              <a:t>3/29/2020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4258611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7023B8-2026-4803-BCBC-78760DA5F696}" type="datetimeFigureOut">
              <a:rPr lang="en-US" smtClean="0"/>
              <a:t>3/29/2020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3448274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347023B8-2026-4803-BCBC-78760DA5F696}" type="datetimeFigureOut">
              <a:rPr lang="en-US" smtClean="0"/>
              <a:t>3/29/2020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1453C33F-4906-4330-B47A-695203E7665E}" type="slidenum">
              <a:rPr lang="en-US" smtClean="0"/>
              <a:t>‹#›</a:t>
            </a:fld>
            <a:endParaRPr lang="en-US"/>
          </a:p>
        </p:txBody>
      </p:sp>
    </p:spTree>
    <p:extLst>
      <p:ext uri="{BB962C8B-B14F-4D97-AF65-F5344CB8AC3E}">
        <p14:creationId xmlns:p14="http://schemas.microsoft.com/office/powerpoint/2010/main" val="397673388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2097088"/>
          </a:xfrm>
          <a:solidFill>
            <a:schemeClr val="accent4">
              <a:lumMod val="75000"/>
            </a:schemeClr>
          </a:solidFill>
        </p:spPr>
        <p:style>
          <a:lnRef idx="0">
            <a:schemeClr val="accent4"/>
          </a:lnRef>
          <a:fillRef idx="3">
            <a:schemeClr val="accent4"/>
          </a:fillRef>
          <a:effectRef idx="3">
            <a:schemeClr val="accent4"/>
          </a:effectRef>
          <a:fontRef idx="minor">
            <a:schemeClr val="lt1"/>
          </a:fontRef>
        </p:style>
        <p:txBody>
          <a:bodyPr>
            <a:normAutofit/>
          </a:bodyPr>
          <a:lstStyle/>
          <a:p>
            <a:pPr algn="ctr"/>
            <a:r>
              <a:rPr lang="en-US" sz="8800" u="sng" dirty="0">
                <a:solidFill>
                  <a:srgbClr val="FFFF00"/>
                </a:solidFill>
              </a:rPr>
              <a:t>CANCER PREVENTION </a:t>
            </a:r>
          </a:p>
        </p:txBody>
      </p:sp>
      <p:sp>
        <p:nvSpPr>
          <p:cNvPr id="3" name="Content Placeholder 2"/>
          <p:cNvSpPr>
            <a:spLocks noGrp="1"/>
          </p:cNvSpPr>
          <p:nvPr>
            <p:ph idx="1"/>
          </p:nvPr>
        </p:nvSpPr>
        <p:spPr>
          <a:xfrm>
            <a:off x="0" y="2097089"/>
            <a:ext cx="12192000" cy="4760912"/>
          </a:xfrm>
          <a:solidFill>
            <a:srgbClr val="002060"/>
          </a:solidFill>
        </p:spPr>
        <p:style>
          <a:lnRef idx="0">
            <a:schemeClr val="accent4"/>
          </a:lnRef>
          <a:fillRef idx="3">
            <a:schemeClr val="accent4"/>
          </a:fillRef>
          <a:effectRef idx="3">
            <a:schemeClr val="accent4"/>
          </a:effectRef>
          <a:fontRef idx="minor">
            <a:schemeClr val="lt1"/>
          </a:fontRef>
        </p:style>
        <p:txBody>
          <a:bodyPr>
            <a:normAutofit/>
          </a:bodyPr>
          <a:lstStyle/>
          <a:p>
            <a:pPr marL="0" lvl="0" indent="0" algn="ctr">
              <a:lnSpc>
                <a:spcPct val="85000"/>
              </a:lnSpc>
              <a:spcBef>
                <a:spcPts val="1300"/>
              </a:spcBef>
              <a:buSzTx/>
              <a:buNone/>
            </a:pPr>
            <a:r>
              <a:rPr lang="en-US" sz="4800" dirty="0">
                <a:solidFill>
                  <a:srgbClr val="8CC600">
                    <a:lumMod val="40000"/>
                    <a:lumOff val="60000"/>
                  </a:srgbClr>
                </a:solidFill>
                <a:latin typeface="AR DELANEY" panose="02000000000000000000" pitchFamily="2" charset="0"/>
              </a:rPr>
              <a:t>For </a:t>
            </a:r>
            <a:endParaRPr lang="en-US" sz="4800" dirty="0">
              <a:solidFill>
                <a:srgbClr val="FFFFFF"/>
              </a:solidFill>
              <a:latin typeface="AR DELANEY" panose="02000000000000000000" pitchFamily="2" charset="0"/>
            </a:endParaRPr>
          </a:p>
          <a:p>
            <a:pPr marL="0" lvl="0" indent="0" algn="ctr">
              <a:lnSpc>
                <a:spcPct val="85000"/>
              </a:lnSpc>
              <a:spcBef>
                <a:spcPts val="1300"/>
              </a:spcBef>
              <a:buSzTx/>
              <a:buNone/>
            </a:pPr>
            <a:r>
              <a:rPr lang="en-US" sz="4800" dirty="0">
                <a:solidFill>
                  <a:srgbClr val="00AEEF"/>
                </a:solidFill>
                <a:latin typeface="AR DELANEY" panose="02000000000000000000" pitchFamily="2" charset="0"/>
              </a:rPr>
              <a:t>MD of Surgical Oncology at</a:t>
            </a:r>
          </a:p>
          <a:p>
            <a:pPr marL="0" lvl="0" indent="0" algn="ctr">
              <a:lnSpc>
                <a:spcPct val="85000"/>
              </a:lnSpc>
              <a:spcBef>
                <a:spcPts val="1300"/>
              </a:spcBef>
              <a:buSzTx/>
              <a:buNone/>
            </a:pPr>
            <a:r>
              <a:rPr lang="en-US" sz="4800" dirty="0">
                <a:solidFill>
                  <a:srgbClr val="00AEEF"/>
                </a:solidFill>
                <a:latin typeface="AR DELANEY" panose="02000000000000000000" pitchFamily="2" charset="0"/>
              </a:rPr>
              <a:t>Faculty of medicine Mansoura University</a:t>
            </a:r>
            <a:r>
              <a:rPr lang="en-US" dirty="0">
                <a:solidFill>
                  <a:srgbClr val="00AEEF"/>
                </a:solidFill>
                <a:latin typeface="AR DELANEY" panose="02000000000000000000" pitchFamily="2" charset="0"/>
              </a:rPr>
              <a:t>.</a:t>
            </a:r>
          </a:p>
          <a:p>
            <a:pPr marL="0" lvl="0" indent="0" algn="ctr">
              <a:lnSpc>
                <a:spcPct val="85000"/>
              </a:lnSpc>
              <a:spcBef>
                <a:spcPts val="1300"/>
              </a:spcBef>
              <a:buSzTx/>
              <a:buNone/>
            </a:pPr>
            <a:r>
              <a:rPr lang="en-US" sz="3600" dirty="0">
                <a:solidFill>
                  <a:srgbClr val="FFBE00"/>
                </a:solidFill>
                <a:latin typeface="AR DELANEY" panose="02000000000000000000" pitchFamily="2" charset="0"/>
                <a:ea typeface="MingLiU-ExtB" panose="02020500000000000000" pitchFamily="18" charset="-120"/>
              </a:rPr>
              <a:t>Oncology Center Mansoura University(OCMU)  </a:t>
            </a:r>
          </a:p>
          <a:p>
            <a:pPr marL="0" indent="0">
              <a:buNone/>
            </a:pPr>
            <a:endParaRPr lang="en-US" dirty="0"/>
          </a:p>
        </p:txBody>
      </p:sp>
    </p:spTree>
    <p:extLst>
      <p:ext uri="{BB962C8B-B14F-4D97-AF65-F5344CB8AC3E}">
        <p14:creationId xmlns:p14="http://schemas.microsoft.com/office/powerpoint/2010/main" val="23977093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85811FF-853C-4776-8C83-F4479C0C8563}"/>
              </a:ext>
            </a:extLst>
          </p:cNvPr>
          <p:cNvSpPr/>
          <p:nvPr/>
        </p:nvSpPr>
        <p:spPr>
          <a:xfrm>
            <a:off x="0" y="1"/>
            <a:ext cx="12192000" cy="6863417"/>
          </a:xfrm>
          <a:prstGeom prst="rect">
            <a:avLst/>
          </a:prstGeom>
        </p:spPr>
        <p:txBody>
          <a:bodyPr wrap="square">
            <a:spAutoFit/>
          </a:bodyPr>
          <a:lstStyle/>
          <a:p>
            <a:pPr marL="571500" indent="-571500">
              <a:buFont typeface="Arial" panose="020B0604020202020204" pitchFamily="34" charset="0"/>
              <a:buChar char="•"/>
            </a:pPr>
            <a:r>
              <a:rPr lang="en-US" sz="4400" dirty="0">
                <a:latin typeface="Times New Roman" panose="02020603050405020304" pitchFamily="18" charset="0"/>
                <a:cs typeface="Times New Roman" panose="02020603050405020304" pitchFamily="18" charset="0"/>
              </a:rPr>
              <a:t>A personal history of colorectal cancer or adenomatous polyps</a:t>
            </a:r>
          </a:p>
          <a:p>
            <a:pPr marL="571500" lvl="0" indent="-571500">
              <a:buFont typeface="Arial" panose="020B0604020202020204" pitchFamily="34" charset="0"/>
              <a:buChar char="•"/>
            </a:pPr>
            <a:r>
              <a:rPr lang="en-US" sz="4400" dirty="0">
                <a:latin typeface="Times New Roman" panose="02020603050405020304" pitchFamily="18" charset="0"/>
                <a:cs typeface="Times New Roman" panose="02020603050405020304" pitchFamily="18" charset="0"/>
              </a:rPr>
              <a:t>A strong family history of colorectal cancer or polyps (cancer or polyps in a first- degree relative younger than 60 or in two first-degree relatives of any age) A personal history of chronic inflammatory bowel disease</a:t>
            </a:r>
          </a:p>
          <a:p>
            <a:pPr marL="571500" indent="-571500">
              <a:buFont typeface="Arial" panose="020B0604020202020204" pitchFamily="34" charset="0"/>
              <a:buChar char="•"/>
            </a:pPr>
            <a:r>
              <a:rPr lang="en-US" sz="4400" dirty="0">
                <a:latin typeface="Times New Roman" panose="02020603050405020304" pitchFamily="18" charset="0"/>
                <a:cs typeface="Times New Roman" panose="02020603050405020304" pitchFamily="18" charset="0"/>
              </a:rPr>
              <a:t> A family history of a hereditary colorectal cancer syndrome (familial adenomatous polyposis or hereditary nonpolyposis colon cancer)</a:t>
            </a:r>
          </a:p>
        </p:txBody>
      </p:sp>
    </p:spTree>
    <p:extLst>
      <p:ext uri="{BB962C8B-B14F-4D97-AF65-F5344CB8AC3E}">
        <p14:creationId xmlns:p14="http://schemas.microsoft.com/office/powerpoint/2010/main" val="76058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B1F18C5-B9C5-4BD7-B997-B459226C6568}"/>
              </a:ext>
            </a:extLst>
          </p:cNvPr>
          <p:cNvSpPr>
            <a:spLocks noGrp="1"/>
          </p:cNvSpPr>
          <p:nvPr>
            <p:ph idx="1"/>
          </p:nvPr>
        </p:nvSpPr>
        <p:spPr>
          <a:xfrm>
            <a:off x="0" y="0"/>
            <a:ext cx="12192000" cy="5791201"/>
          </a:xfrm>
        </p:spPr>
        <p:txBody>
          <a:bodyPr>
            <a:noAutofit/>
          </a:bodyPr>
          <a:lstStyle/>
          <a:p>
            <a:pPr lvl="0"/>
            <a:r>
              <a:rPr lang="en-US" sz="5400" b="1" dirty="0">
                <a:latin typeface="Times New Roman" panose="02020603050405020304" pitchFamily="18" charset="0"/>
                <a:cs typeface="Times New Roman" panose="02020603050405020304" pitchFamily="18" charset="0"/>
              </a:rPr>
              <a:t>Cervical Cancer:</a:t>
            </a:r>
          </a:p>
          <a:p>
            <a:r>
              <a:rPr lang="en-US" sz="5400" b="1" dirty="0">
                <a:latin typeface="Times New Roman" panose="02020603050405020304" pitchFamily="18" charset="0"/>
                <a:cs typeface="Times New Roman" panose="02020603050405020304" pitchFamily="18" charset="0"/>
              </a:rPr>
              <a:t> </a:t>
            </a:r>
            <a:r>
              <a:rPr lang="en-US" sz="5400" dirty="0">
                <a:latin typeface="Times New Roman" panose="02020603050405020304" pitchFamily="18" charset="0"/>
                <a:cs typeface="Times New Roman" panose="02020603050405020304" pitchFamily="18" charset="0"/>
              </a:rPr>
              <a:t>All women should begin cervical cancer screening about 3 years after they begin having vaginal intercourse, but no later than when they are 21 years old.</a:t>
            </a:r>
          </a:p>
          <a:p>
            <a:r>
              <a:rPr lang="en-US" sz="5400" dirty="0">
                <a:latin typeface="Times New Roman" panose="02020603050405020304" pitchFamily="18" charset="0"/>
                <a:cs typeface="Times New Roman" panose="02020603050405020304" pitchFamily="18" charset="0"/>
              </a:rPr>
              <a:t>Screening should be done every year with the regular Pap test or every 2 years using the newer liquid-based Pap test.</a:t>
            </a:r>
          </a:p>
          <a:p>
            <a:endParaRPr lang="en-US"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5578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FCCAFDB-646F-4594-9867-B741A662F74C}"/>
              </a:ext>
            </a:extLst>
          </p:cNvPr>
          <p:cNvSpPr/>
          <p:nvPr/>
        </p:nvSpPr>
        <p:spPr>
          <a:xfrm>
            <a:off x="0" y="197346"/>
            <a:ext cx="12192000" cy="6863417"/>
          </a:xfrm>
          <a:prstGeom prst="rect">
            <a:avLst/>
          </a:prstGeom>
        </p:spPr>
        <p:txBody>
          <a:bodyPr wrap="square">
            <a:spAutoFit/>
          </a:bodyPr>
          <a:lstStyle/>
          <a:p>
            <a:pPr marL="571500" lvl="0" indent="-571500">
              <a:buFont typeface="Arial" panose="020B0604020202020204" pitchFamily="34" charset="0"/>
              <a:buChar char="•"/>
            </a:pPr>
            <a:r>
              <a:rPr lang="en-US" sz="4400" dirty="0">
                <a:latin typeface="Times New Roman" panose="02020603050405020304" pitchFamily="18" charset="0"/>
                <a:cs typeface="Times New Roman" panose="02020603050405020304" pitchFamily="18" charset="0"/>
              </a:rPr>
              <a:t>Beginning at age 30, women who have had 3 normal Pap test results in a row may get screened every 2 to 3 years with either the conventional (regular) or liquid-based Pap test.</a:t>
            </a:r>
          </a:p>
          <a:p>
            <a:pPr marL="571500" indent="-571500">
              <a:buFont typeface="Arial" panose="020B0604020202020204" pitchFamily="34" charset="0"/>
              <a:buChar char="•"/>
            </a:pPr>
            <a:r>
              <a:rPr lang="en-US" sz="4400" dirty="0">
                <a:latin typeface="Times New Roman" panose="02020603050405020304" pitchFamily="18" charset="0"/>
                <a:cs typeface="Times New Roman" panose="02020603050405020304" pitchFamily="18" charset="0"/>
              </a:rPr>
              <a:t>Women who have certain risk factors such as diethylstilbestrol (DES) exposure before birth, HIV infection, or a weakened immune system due to organ transplant, chemotherapy, or chronic steroid use should continue to be screened annually.</a:t>
            </a:r>
          </a:p>
        </p:txBody>
      </p:sp>
    </p:spTree>
    <p:extLst>
      <p:ext uri="{BB962C8B-B14F-4D97-AF65-F5344CB8AC3E}">
        <p14:creationId xmlns:p14="http://schemas.microsoft.com/office/powerpoint/2010/main" val="3840586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4617E0-D4A1-4CBC-A28F-35A87223DE53}"/>
              </a:ext>
            </a:extLst>
          </p:cNvPr>
          <p:cNvSpPr/>
          <p:nvPr/>
        </p:nvSpPr>
        <p:spPr>
          <a:xfrm>
            <a:off x="0" y="0"/>
            <a:ext cx="12192000" cy="6740307"/>
          </a:xfrm>
          <a:prstGeom prst="rect">
            <a:avLst/>
          </a:prstGeom>
        </p:spPr>
        <p:txBody>
          <a:bodyPr wrap="square">
            <a:spAutoFit/>
          </a:bodyPr>
          <a:lstStyle/>
          <a:p>
            <a:pPr marL="571500" indent="-571500">
              <a:buFont typeface="Arial" panose="020B0604020202020204" pitchFamily="34" charset="0"/>
              <a:buChar char="•"/>
            </a:pPr>
            <a:r>
              <a:rPr lang="en-US" sz="4800" dirty="0">
                <a:latin typeface="Times New Roman" panose="02020603050405020304" pitchFamily="18" charset="0"/>
                <a:cs typeface="Times New Roman" panose="02020603050405020304" pitchFamily="18" charset="0"/>
              </a:rPr>
              <a:t>Another reasonable option for women over 30 is to get screened every 3 years (but not less frequently) with either the conventional or liquid-based Pap test, plus the HPV DNA test.</a:t>
            </a:r>
          </a:p>
          <a:p>
            <a:pPr marL="571500" lvl="0" indent="-571500">
              <a:buFont typeface="Arial" panose="020B0604020202020204" pitchFamily="34" charset="0"/>
              <a:buChar char="•"/>
            </a:pPr>
            <a:r>
              <a:rPr lang="en-US" sz="4800" dirty="0">
                <a:latin typeface="Times New Roman" panose="02020603050405020304" pitchFamily="18" charset="0"/>
                <a:cs typeface="Times New Roman" panose="02020603050405020304" pitchFamily="18" charset="0"/>
              </a:rPr>
              <a:t>Women70 years of age or older who have had 3 or more normal Pap tests in a row and no abnormal Pap test results in the last 10 years may choose to stop having cervical cancer screening.</a:t>
            </a:r>
          </a:p>
        </p:txBody>
      </p:sp>
    </p:spTree>
    <p:extLst>
      <p:ext uri="{BB962C8B-B14F-4D97-AF65-F5344CB8AC3E}">
        <p14:creationId xmlns:p14="http://schemas.microsoft.com/office/powerpoint/2010/main" val="1806715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951F3C-9480-4FCF-AA72-53AFA3990652}"/>
              </a:ext>
            </a:extLst>
          </p:cNvPr>
          <p:cNvSpPr/>
          <p:nvPr/>
        </p:nvSpPr>
        <p:spPr>
          <a:xfrm>
            <a:off x="65314" y="1"/>
            <a:ext cx="12126686" cy="7540526"/>
          </a:xfrm>
          <a:prstGeom prst="rect">
            <a:avLst/>
          </a:prstGeom>
        </p:spPr>
        <p:txBody>
          <a:bodyPr wrap="square">
            <a:spAutoFit/>
          </a:bodyPr>
          <a:lstStyle/>
          <a:p>
            <a:pPr marL="571500" indent="-571500">
              <a:buFont typeface="Arial" panose="020B0604020202020204" pitchFamily="34" charset="0"/>
              <a:buChar char="•"/>
            </a:pPr>
            <a:r>
              <a:rPr lang="en-US" sz="4400" dirty="0">
                <a:latin typeface="Times New Roman" panose="02020603050405020304" pitchFamily="18" charset="0"/>
                <a:cs typeface="Times New Roman" panose="02020603050405020304" pitchFamily="18" charset="0"/>
              </a:rPr>
              <a:t>Women with a history of cervical cancer, DES exposure before birth, HIV infection or a weakened immune system should continue to have screening as long as they are in good health.</a:t>
            </a:r>
          </a:p>
          <a:p>
            <a:pPr marL="571500" lvl="0" indent="-571500">
              <a:buFont typeface="Arial" panose="020B0604020202020204" pitchFamily="34" charset="0"/>
              <a:buChar char="•"/>
            </a:pPr>
            <a:r>
              <a:rPr lang="en-US" sz="4400" dirty="0">
                <a:latin typeface="Times New Roman" panose="02020603050405020304" pitchFamily="18" charset="0"/>
                <a:cs typeface="Times New Roman" panose="02020603050405020304" pitchFamily="18" charset="0"/>
              </a:rPr>
              <a:t>Women who have had a total hysterectomy (removal of the uterus and cervix) may also choose to stop having cervical cancer screening, unless the surgery was done as a treatment for cervical cancer or pre-cancer. Women who have had a hysterectomy without removal of the cervix should continue to follow the guidelines above.  </a:t>
            </a:r>
          </a:p>
        </p:txBody>
      </p:sp>
    </p:spTree>
    <p:extLst>
      <p:ext uri="{BB962C8B-B14F-4D97-AF65-F5344CB8AC3E}">
        <p14:creationId xmlns:p14="http://schemas.microsoft.com/office/powerpoint/2010/main" val="2238787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B1F18C5-B9C5-4BD7-B997-B459226C6568}"/>
              </a:ext>
            </a:extLst>
          </p:cNvPr>
          <p:cNvSpPr>
            <a:spLocks noGrp="1"/>
          </p:cNvSpPr>
          <p:nvPr>
            <p:ph idx="1"/>
          </p:nvPr>
        </p:nvSpPr>
        <p:spPr>
          <a:xfrm>
            <a:off x="0" y="0"/>
            <a:ext cx="12192000" cy="6858000"/>
          </a:xfrm>
        </p:spPr>
        <p:txBody>
          <a:bodyPr>
            <a:noAutofit/>
          </a:bodyPr>
          <a:lstStyle/>
          <a:p>
            <a:pPr lvl="0"/>
            <a:r>
              <a:rPr lang="en-US" sz="4800" b="1" dirty="0">
                <a:latin typeface="Times New Roman" panose="02020603050405020304" pitchFamily="18" charset="0"/>
                <a:cs typeface="Times New Roman" panose="02020603050405020304" pitchFamily="18" charset="0"/>
              </a:rPr>
              <a:t>Endometrial (Uterine) Cancer:</a:t>
            </a:r>
          </a:p>
          <a:p>
            <a:r>
              <a:rPr lang="en-US" sz="4800" b="1" dirty="0">
                <a:latin typeface="Times New Roman" panose="02020603050405020304" pitchFamily="18" charset="0"/>
                <a:cs typeface="Times New Roman" panose="02020603050405020304" pitchFamily="18" charset="0"/>
              </a:rPr>
              <a:t> </a:t>
            </a:r>
            <a:r>
              <a:rPr lang="en-US" sz="4800" dirty="0">
                <a:latin typeface="Times New Roman" panose="02020603050405020304" pitchFamily="18" charset="0"/>
                <a:cs typeface="Times New Roman" panose="02020603050405020304" pitchFamily="18" charset="0"/>
              </a:rPr>
              <a:t>All women should be informed about the risks and symptoms of endometrial cancer, and strongly encouraged to report any unexpected bleeding or spotting to their doctors.</a:t>
            </a:r>
          </a:p>
          <a:p>
            <a:r>
              <a:rPr lang="en-US" sz="4800" dirty="0">
                <a:latin typeface="Times New Roman" panose="02020603050405020304" pitchFamily="18" charset="0"/>
                <a:cs typeface="Times New Roman" panose="02020603050405020304" pitchFamily="18" charset="0"/>
              </a:rPr>
              <a:t>For women with or at high risk for hereditary non-polyposis colon cancer (HNPCC), annual screening should be offered for endometrial cancer with endometrial biopsy beginning at age 35.</a:t>
            </a:r>
          </a:p>
          <a:p>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2026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5799226-2765-47B6-8D56-6CF819E8D2B1}"/>
              </a:ext>
            </a:extLst>
          </p:cNvPr>
          <p:cNvSpPr/>
          <p:nvPr/>
        </p:nvSpPr>
        <p:spPr>
          <a:xfrm>
            <a:off x="0" y="192395"/>
            <a:ext cx="12192000" cy="7478970"/>
          </a:xfrm>
          <a:prstGeom prst="rect">
            <a:avLst/>
          </a:prstGeom>
        </p:spPr>
        <p:txBody>
          <a:bodyPr wrap="square">
            <a:spAutoFit/>
          </a:bodyPr>
          <a:lstStyle/>
          <a:p>
            <a:pPr marL="571500" lvl="0" indent="-571500">
              <a:buFont typeface="Arial" panose="020B0604020202020204" pitchFamily="34" charset="0"/>
              <a:buChar char="•"/>
            </a:pPr>
            <a:r>
              <a:rPr lang="en-US" sz="4000" b="1" dirty="0">
                <a:latin typeface="Times New Roman" panose="02020603050405020304" pitchFamily="18" charset="0"/>
                <a:cs typeface="Times New Roman" panose="02020603050405020304" pitchFamily="18" charset="0"/>
              </a:rPr>
              <a:t>Prostate Cancer:</a:t>
            </a:r>
          </a:p>
          <a:p>
            <a:pPr marL="571500" indent="-571500">
              <a:buFont typeface="Arial" panose="020B0604020202020204" pitchFamily="34" charset="0"/>
              <a:buChar char="•"/>
            </a:pPr>
            <a:r>
              <a:rPr lang="en-US" sz="4000" b="1"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Both the prostate-specific antigen (PSA) blood test and digital rectal examination (DRE) should be offered annually, beginning at age 50, to men who have at least a 10-year life expectancy.</a:t>
            </a:r>
          </a:p>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Men at high risk (African-American men and men with a strong family  of one or more first-degree relatives (father, brothers) diagnosed at an early age) should begin testing at age 45.</a:t>
            </a:r>
          </a:p>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Men at even higher risk, due to multiple first-degree relatives affected at an early age, could begin testing at age 40.</a:t>
            </a:r>
          </a:p>
        </p:txBody>
      </p:sp>
    </p:spTree>
    <p:extLst>
      <p:ext uri="{BB962C8B-B14F-4D97-AF65-F5344CB8AC3E}">
        <p14:creationId xmlns:p14="http://schemas.microsoft.com/office/powerpoint/2010/main" val="4291743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40004A4-A279-4FB6-A4B5-8A82D12D8C47}"/>
              </a:ext>
            </a:extLst>
          </p:cNvPr>
          <p:cNvSpPr/>
          <p:nvPr/>
        </p:nvSpPr>
        <p:spPr>
          <a:xfrm>
            <a:off x="0" y="72241"/>
            <a:ext cx="12192000" cy="6740307"/>
          </a:xfrm>
          <a:prstGeom prst="rect">
            <a:avLst/>
          </a:prstGeom>
        </p:spPr>
        <p:txBody>
          <a:bodyPr wrap="square">
            <a:spAutoFit/>
          </a:bodyPr>
          <a:lstStyle/>
          <a:p>
            <a:pPr marL="571500" indent="-571500">
              <a:buFont typeface="Arial" panose="020B0604020202020204" pitchFamily="34" charset="0"/>
              <a:buChar char="•"/>
            </a:pPr>
            <a:r>
              <a:rPr lang="en-US" sz="4800" dirty="0">
                <a:latin typeface="Times New Roman" panose="02020603050405020304" pitchFamily="18" charset="0"/>
                <a:cs typeface="Times New Roman" panose="02020603050405020304" pitchFamily="18" charset="0"/>
              </a:rPr>
              <a:t>Depending on the results of this initial test, no further testing might be needed until age 45</a:t>
            </a:r>
          </a:p>
          <a:p>
            <a:pPr marL="571500" indent="-571500">
              <a:buFont typeface="Arial" panose="020B0604020202020204" pitchFamily="34" charset="0"/>
              <a:buChar char="•"/>
            </a:pPr>
            <a:r>
              <a:rPr lang="en-US" sz="4800" b="1" dirty="0">
                <a:latin typeface="Times New Roman" panose="02020603050405020304" pitchFamily="18" charset="0"/>
                <a:cs typeface="Times New Roman" panose="02020603050405020304" pitchFamily="18" charset="0"/>
              </a:rPr>
              <a:t>Tertiary Prevention:</a:t>
            </a:r>
          </a:p>
          <a:p>
            <a:pPr marL="571500" indent="-571500">
              <a:buFont typeface="Arial" panose="020B0604020202020204" pitchFamily="34" charset="0"/>
              <a:buChar char="•"/>
            </a:pPr>
            <a:r>
              <a:rPr lang="en-US" sz="4800" dirty="0">
                <a:latin typeface="Times New Roman" panose="02020603050405020304" pitchFamily="18" charset="0"/>
                <a:cs typeface="Times New Roman" panose="02020603050405020304" pitchFamily="18" charset="0"/>
              </a:rPr>
              <a:t>— Abnormality is cancer/incurable illness</a:t>
            </a:r>
          </a:p>
          <a:p>
            <a:pPr marL="571500" indent="-571500">
              <a:buFont typeface="Arial" panose="020B0604020202020204" pitchFamily="34" charset="0"/>
              <a:buChar char="•"/>
            </a:pPr>
            <a:r>
              <a:rPr lang="en-US" sz="4800" dirty="0">
                <a:latin typeface="Times New Roman" panose="02020603050405020304" pitchFamily="18" charset="0"/>
                <a:cs typeface="Times New Roman" panose="02020603050405020304" pitchFamily="18" charset="0"/>
              </a:rPr>
              <a:t> Objectives:-</a:t>
            </a:r>
          </a:p>
          <a:p>
            <a:pPr marL="571500" lvl="0" indent="-571500">
              <a:buFont typeface="Arial" panose="020B0604020202020204" pitchFamily="34" charset="0"/>
              <a:buChar char="•"/>
            </a:pPr>
            <a:r>
              <a:rPr lang="en-US" sz="4800" dirty="0">
                <a:latin typeface="Times New Roman" panose="02020603050405020304" pitchFamily="18" charset="0"/>
                <a:cs typeface="Times New Roman" panose="02020603050405020304" pitchFamily="18" charset="0"/>
              </a:rPr>
              <a:t>Prevention of metastasis</a:t>
            </a:r>
          </a:p>
          <a:p>
            <a:pPr marL="571500" indent="-571500">
              <a:buFont typeface="Arial" panose="020B0604020202020204" pitchFamily="34" charset="0"/>
              <a:buChar char="•"/>
            </a:pPr>
            <a:r>
              <a:rPr lang="en-US" sz="4800" dirty="0">
                <a:latin typeface="Times New Roman" panose="02020603050405020304" pitchFamily="18" charset="0"/>
                <a:cs typeface="Times New Roman" panose="02020603050405020304" pitchFamily="18" charset="0"/>
              </a:rPr>
              <a:t> Rehabilitation</a:t>
            </a:r>
          </a:p>
          <a:p>
            <a:pPr marL="571500" indent="-571500">
              <a:buFont typeface="Arial" panose="020B0604020202020204" pitchFamily="34" charset="0"/>
              <a:buChar char="•"/>
            </a:pPr>
            <a:r>
              <a:rPr lang="en-US" sz="4800" dirty="0">
                <a:latin typeface="Times New Roman" panose="02020603050405020304" pitchFamily="18" charset="0"/>
                <a:cs typeface="Times New Roman" panose="02020603050405020304" pitchFamily="18" charset="0"/>
              </a:rPr>
              <a:t> Palliative purpose</a:t>
            </a:r>
          </a:p>
          <a:p>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1036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7D12C3-120D-4F8E-B011-E4F8F637BABF}"/>
              </a:ext>
            </a:extLst>
          </p:cNvPr>
          <p:cNvSpPr>
            <a:spLocks noGrp="1"/>
          </p:cNvSpPr>
          <p:nvPr>
            <p:ph type="title"/>
          </p:nvPr>
        </p:nvSpPr>
        <p:spPr/>
        <p:txBody>
          <a:bodyPr/>
          <a:lstStyle/>
          <a:p>
            <a:r>
              <a:rPr lang="en-US" b="1" u="sng" dirty="0">
                <a:solidFill>
                  <a:srgbClr val="FF0000"/>
                </a:solidFill>
              </a:rPr>
              <a:t>Preventive strategies of breast cancer</a:t>
            </a:r>
            <a:br>
              <a:rPr lang="en-US" u="sng" dirty="0">
                <a:solidFill>
                  <a:srgbClr val="FF0000"/>
                </a:solidFill>
              </a:rPr>
            </a:br>
            <a:endParaRPr lang="en-US" u="sng" dirty="0">
              <a:solidFill>
                <a:srgbClr val="FF0000"/>
              </a:solidFill>
            </a:endParaRPr>
          </a:p>
        </p:txBody>
      </p:sp>
      <p:sp>
        <p:nvSpPr>
          <p:cNvPr id="5" name="Content Placeholder 4">
            <a:extLst>
              <a:ext uri="{FF2B5EF4-FFF2-40B4-BE49-F238E27FC236}">
                <a16:creationId xmlns:a16="http://schemas.microsoft.com/office/drawing/2014/main" id="{AB1F18C5-B9C5-4BD7-B997-B459226C6568}"/>
              </a:ext>
            </a:extLst>
          </p:cNvPr>
          <p:cNvSpPr>
            <a:spLocks noGrp="1"/>
          </p:cNvSpPr>
          <p:nvPr>
            <p:ph idx="1"/>
          </p:nvPr>
        </p:nvSpPr>
        <p:spPr>
          <a:xfrm>
            <a:off x="0" y="1371600"/>
            <a:ext cx="12192000" cy="5486399"/>
          </a:xfrm>
        </p:spPr>
        <p:txBody>
          <a:bodyPr>
            <a:noAutofit/>
          </a:bodyPr>
          <a:lstStyle/>
          <a:p>
            <a:r>
              <a:rPr lang="en-US" sz="4400" b="1" dirty="0">
                <a:latin typeface="Times New Roman" panose="02020603050405020304" pitchFamily="18" charset="0"/>
                <a:cs typeface="Times New Roman" panose="02020603050405020304" pitchFamily="18" charset="0"/>
              </a:rPr>
              <a:t>Types of breast cancer prevention:</a:t>
            </a:r>
          </a:p>
          <a:p>
            <a:r>
              <a:rPr lang="en-US" sz="4400" b="1" dirty="0">
                <a:latin typeface="Times New Roman" panose="02020603050405020304" pitchFamily="18" charset="0"/>
                <a:cs typeface="Times New Roman" panose="02020603050405020304" pitchFamily="18" charset="0"/>
              </a:rPr>
              <a:t> </a:t>
            </a:r>
            <a:r>
              <a:rPr lang="en-US" sz="4400" dirty="0">
                <a:latin typeface="Times New Roman" panose="02020603050405020304" pitchFamily="18" charset="0"/>
                <a:cs typeface="Times New Roman" panose="02020603050405020304" pitchFamily="18" charset="0"/>
              </a:rPr>
              <a:t>Primary prevention:</a:t>
            </a:r>
          </a:p>
          <a:p>
            <a:r>
              <a:rPr lang="en-US" sz="4400" dirty="0">
                <a:latin typeface="Times New Roman" panose="02020603050405020304" pitchFamily="18" charset="0"/>
                <a:cs typeface="Times New Roman" panose="02020603050405020304" pitchFamily="18" charset="0"/>
              </a:rPr>
              <a:t> -Chemoprevention</a:t>
            </a:r>
          </a:p>
          <a:p>
            <a:r>
              <a:rPr lang="en-US" sz="4400" dirty="0">
                <a:latin typeface="Times New Roman" panose="02020603050405020304" pitchFamily="18" charset="0"/>
                <a:cs typeface="Times New Roman" panose="02020603050405020304" pitchFamily="18" charset="0"/>
              </a:rPr>
              <a:t>-Risk reducing surgery</a:t>
            </a:r>
          </a:p>
          <a:p>
            <a:r>
              <a:rPr lang="en-US" sz="4400" dirty="0">
                <a:latin typeface="Times New Roman" panose="02020603050405020304" pitchFamily="18" charset="0"/>
                <a:cs typeface="Times New Roman" panose="02020603050405020304" pitchFamily="18" charset="0"/>
              </a:rPr>
              <a:t> Secondary prevention:</a:t>
            </a:r>
          </a:p>
          <a:p>
            <a:r>
              <a:rPr lang="en-US" sz="4400" dirty="0">
                <a:latin typeface="Times New Roman" panose="02020603050405020304" pitchFamily="18" charset="0"/>
                <a:cs typeface="Times New Roman" panose="02020603050405020304" pitchFamily="18" charset="0"/>
              </a:rPr>
              <a:t> Screening and early detection</a:t>
            </a:r>
          </a:p>
          <a:p>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3290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049BFE5-7CA8-4332-BC8B-AABEC234D508}"/>
              </a:ext>
            </a:extLst>
          </p:cNvPr>
          <p:cNvSpPr/>
          <p:nvPr/>
        </p:nvSpPr>
        <p:spPr>
          <a:xfrm>
            <a:off x="0" y="0"/>
            <a:ext cx="12192000" cy="5016758"/>
          </a:xfrm>
          <a:prstGeom prst="rect">
            <a:avLst/>
          </a:prstGeom>
        </p:spPr>
        <p:txBody>
          <a:bodyPr wrap="square">
            <a:spAutoFit/>
          </a:bodyPr>
          <a:lstStyle/>
          <a:p>
            <a:pPr marL="571500" indent="-571500">
              <a:buFont typeface="Arial" panose="020B0604020202020204" pitchFamily="34" charset="0"/>
              <a:buChar char="•"/>
            </a:pPr>
            <a:r>
              <a:rPr lang="en-US" sz="4000" b="1" dirty="0">
                <a:latin typeface="Times New Roman" panose="02020603050405020304" pitchFamily="18" charset="0"/>
                <a:cs typeface="Times New Roman" panose="02020603050405020304" pitchFamily="18" charset="0"/>
              </a:rPr>
              <a:t>Methods of screening of Breast Cancer:</a:t>
            </a:r>
          </a:p>
          <a:p>
            <a:pPr marL="571500" indent="-571500">
              <a:buFont typeface="Arial" panose="020B0604020202020204" pitchFamily="34" charset="0"/>
              <a:buChar char="•"/>
            </a:pPr>
            <a:r>
              <a:rPr lang="en-US" sz="4000" b="1" dirty="0">
                <a:latin typeface="Times New Roman" panose="02020603050405020304" pitchFamily="18" charset="0"/>
                <a:cs typeface="Times New Roman" panose="02020603050405020304" pitchFamily="18" charset="0"/>
              </a:rPr>
              <a:t> </a:t>
            </a:r>
            <a:r>
              <a:rPr lang="en-US" sz="4000" u="sng" dirty="0">
                <a:latin typeface="Times New Roman" panose="02020603050405020304" pitchFamily="18" charset="0"/>
                <a:cs typeface="Times New Roman" panose="02020603050405020304" pitchFamily="18" charset="0"/>
              </a:rPr>
              <a:t>Breast Self-Examination (BSE) = Breast awareness:</a:t>
            </a:r>
          </a:p>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 The outcome of cancers found by BSE was better than cancers found in women who did not practice BSE, as the average cancer size was smaller so they had lower stage of cancer at diagnosis, and better survival.</a:t>
            </a:r>
          </a:p>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Starting at age 25 and in premenopausal women it is found to be most informative if done at end of menses.</a:t>
            </a:r>
          </a:p>
        </p:txBody>
      </p:sp>
    </p:spTree>
    <p:extLst>
      <p:ext uri="{BB962C8B-B14F-4D97-AF65-F5344CB8AC3E}">
        <p14:creationId xmlns:p14="http://schemas.microsoft.com/office/powerpoint/2010/main" val="2803501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7D12C3-120D-4F8E-B011-E4F8F637BABF}"/>
              </a:ext>
            </a:extLst>
          </p:cNvPr>
          <p:cNvSpPr>
            <a:spLocks noGrp="1"/>
          </p:cNvSpPr>
          <p:nvPr>
            <p:ph type="title"/>
          </p:nvPr>
        </p:nvSpPr>
        <p:spPr/>
        <p:txBody>
          <a:bodyPr/>
          <a:lstStyle/>
          <a:p>
            <a:r>
              <a:rPr lang="en-US" sz="4400" b="1" dirty="0">
                <a:solidFill>
                  <a:srgbClr val="FF0000"/>
                </a:solidFill>
              </a:rPr>
              <a:t>Cancer prevention</a:t>
            </a:r>
            <a:br>
              <a:rPr lang="en-US" dirty="0"/>
            </a:br>
            <a:endParaRPr lang="en-US" dirty="0"/>
          </a:p>
        </p:txBody>
      </p:sp>
      <p:sp>
        <p:nvSpPr>
          <p:cNvPr id="5" name="Content Placeholder 4">
            <a:extLst>
              <a:ext uri="{FF2B5EF4-FFF2-40B4-BE49-F238E27FC236}">
                <a16:creationId xmlns:a16="http://schemas.microsoft.com/office/drawing/2014/main" id="{AB1F18C5-B9C5-4BD7-B997-B459226C6568}"/>
              </a:ext>
            </a:extLst>
          </p:cNvPr>
          <p:cNvSpPr>
            <a:spLocks noGrp="1"/>
          </p:cNvSpPr>
          <p:nvPr>
            <p:ph idx="1"/>
          </p:nvPr>
        </p:nvSpPr>
        <p:spPr>
          <a:xfrm>
            <a:off x="917478" y="1357803"/>
            <a:ext cx="9905999" cy="3541714"/>
          </a:xfrm>
        </p:spPr>
        <p:txBody>
          <a:bodyPr>
            <a:noAutofit/>
          </a:bodyPr>
          <a:lstStyle/>
          <a:p>
            <a:pPr algn="just" fontAlgn="base">
              <a:spcBef>
                <a:spcPct val="0"/>
              </a:spcBef>
              <a:spcAft>
                <a:spcPct val="0"/>
              </a:spcAft>
              <a:tabLst>
                <a:tab pos="6654800" algn="l"/>
              </a:tabLst>
              <a:defRPr/>
            </a:pPr>
            <a:r>
              <a:rPr lang="en-US" sz="4400" b="1" dirty="0">
                <a:solidFill>
                  <a:schemeClr val="tx1"/>
                </a:solidFill>
                <a:effectLst>
                  <a:outerShdw blurRad="38100" dist="38100" dir="2700000" algn="tl">
                    <a:srgbClr val="000000"/>
                  </a:outerShdw>
                </a:effectLst>
                <a:latin typeface="Times New Roman" pitchFamily="18" charset="0"/>
                <a:cs typeface="Times New Roman" pitchFamily="18" charset="0"/>
              </a:rPr>
              <a:t>Definition of cancer control:</a:t>
            </a:r>
          </a:p>
          <a:p>
            <a:pPr algn="just" fontAlgn="base">
              <a:spcBef>
                <a:spcPct val="0"/>
              </a:spcBef>
              <a:spcAft>
                <a:spcPct val="0"/>
              </a:spcAft>
              <a:tabLst>
                <a:tab pos="6654800" algn="l"/>
              </a:tabLst>
              <a:defRPr/>
            </a:pPr>
            <a:r>
              <a:rPr lang="en-US" sz="4400" b="1" dirty="0">
                <a:solidFill>
                  <a:schemeClr val="tx1"/>
                </a:solidFill>
                <a:effectLst>
                  <a:outerShdw blurRad="38100" dist="38100" dir="2700000" algn="tl">
                    <a:srgbClr val="000000"/>
                  </a:outerShdw>
                </a:effectLst>
                <a:latin typeface="Times New Roman" pitchFamily="18" charset="0"/>
                <a:cs typeface="Times New Roman" pitchFamily="18" charset="0"/>
              </a:rPr>
              <a:t> The reduction of cancer incidence, morbidity, and mortality through an ordered sequence from research on interventions and their impact in defined populations to the broad systematic application of the research results. (Old)</a:t>
            </a:r>
          </a:p>
          <a:p>
            <a:endParaRPr lang="en-US" sz="5400" dirty="0"/>
          </a:p>
        </p:txBody>
      </p:sp>
    </p:spTree>
    <p:extLst>
      <p:ext uri="{BB962C8B-B14F-4D97-AF65-F5344CB8AC3E}">
        <p14:creationId xmlns:p14="http://schemas.microsoft.com/office/powerpoint/2010/main" val="1007284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B1F18C5-B9C5-4BD7-B997-B459226C6568}"/>
              </a:ext>
            </a:extLst>
          </p:cNvPr>
          <p:cNvSpPr>
            <a:spLocks noGrp="1"/>
          </p:cNvSpPr>
          <p:nvPr>
            <p:ph idx="1"/>
          </p:nvPr>
        </p:nvSpPr>
        <p:spPr>
          <a:xfrm>
            <a:off x="0" y="-74646"/>
            <a:ext cx="12192000" cy="6932645"/>
          </a:xfrm>
        </p:spPr>
        <p:txBody>
          <a:bodyPr>
            <a:noAutofit/>
          </a:bodyPr>
          <a:lstStyle/>
          <a:p>
            <a:pPr lvl="0"/>
            <a:r>
              <a:rPr lang="en-US" sz="4800" u="sng" dirty="0">
                <a:latin typeface="Times New Roman" panose="02020603050405020304" pitchFamily="18" charset="0"/>
                <a:cs typeface="Times New Roman" panose="02020603050405020304" pitchFamily="18" charset="0"/>
              </a:rPr>
              <a:t>Clinical Breast Examination (CBE):</a:t>
            </a:r>
          </a:p>
          <a:p>
            <a:r>
              <a:rPr lang="en-US" sz="4800" dirty="0">
                <a:latin typeface="Times New Roman" panose="02020603050405020304" pitchFamily="18" charset="0"/>
                <a:cs typeface="Times New Roman" panose="02020603050405020304" pitchFamily="18" charset="0"/>
              </a:rPr>
              <a:t> In women with average risk it is done every 1 to 3 years from 25-40 years age and then annually after age 40.</a:t>
            </a:r>
          </a:p>
          <a:p>
            <a:pPr lvl="0"/>
            <a:r>
              <a:rPr lang="en-US" sz="4800" u="sng" dirty="0">
                <a:latin typeface="Times New Roman" panose="02020603050405020304" pitchFamily="18" charset="0"/>
                <a:cs typeface="Times New Roman" panose="02020603050405020304" pitchFamily="18" charset="0"/>
              </a:rPr>
              <a:t>Mammography: </a:t>
            </a:r>
          </a:p>
          <a:p>
            <a:r>
              <a:rPr lang="en-US" sz="4800" dirty="0">
                <a:latin typeface="Times New Roman" panose="02020603050405020304" pitchFamily="18" charset="0"/>
                <a:cs typeface="Times New Roman" panose="02020603050405020304" pitchFamily="18" charset="0"/>
              </a:rPr>
              <a:t> The goal of any screening mammography practice is to find as many non-invasive or small in size, node negative invasive breast cancers.</a:t>
            </a:r>
          </a:p>
          <a:p>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3954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44A05C5-5F3E-46C5-88B4-9BD0C28063D5}"/>
              </a:ext>
            </a:extLst>
          </p:cNvPr>
          <p:cNvSpPr/>
          <p:nvPr/>
        </p:nvSpPr>
        <p:spPr>
          <a:xfrm>
            <a:off x="0" y="299983"/>
            <a:ext cx="12192000" cy="6247864"/>
          </a:xfrm>
          <a:prstGeom prst="rect">
            <a:avLst/>
          </a:prstGeom>
        </p:spPr>
        <p:txBody>
          <a:bodyPr wrap="square">
            <a:spAutoFit/>
          </a:bodyPr>
          <a:lstStyle/>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Start at age of 40, upper age limit of screening is not yet established. High risk group can start earlier at age 35.</a:t>
            </a:r>
          </a:p>
          <a:p>
            <a:pPr marL="571500" lvl="0" indent="-571500">
              <a:buFont typeface="Arial" panose="020B0604020202020204" pitchFamily="34" charset="0"/>
              <a:buChar char="•"/>
            </a:pPr>
            <a:r>
              <a:rPr lang="en-US" sz="4000" u="sng" dirty="0">
                <a:latin typeface="Times New Roman" panose="02020603050405020304" pitchFamily="18" charset="0"/>
                <a:cs typeface="Times New Roman" panose="02020603050405020304" pitchFamily="18" charset="0"/>
              </a:rPr>
              <a:t>MRI: </a:t>
            </a:r>
          </a:p>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 Currently, the American Cancer Society recommends screening MRI beginning at age 30 for women with a 20% or greater lifetime risk of developing breast carcinoma as defined by models. This includes women with BRCA mutations or equivalent family history.</a:t>
            </a:r>
          </a:p>
          <a:p>
            <a:pPr marL="571500" lvl="0" indent="-571500">
              <a:buFont typeface="Arial" panose="020B0604020202020204" pitchFamily="34" charset="0"/>
              <a:buChar char="•"/>
            </a:pPr>
            <a:r>
              <a:rPr lang="en-US" sz="4000" u="sng" dirty="0">
                <a:latin typeface="Times New Roman" panose="02020603050405020304" pitchFamily="18" charset="0"/>
                <a:cs typeface="Times New Roman" panose="02020603050405020304" pitchFamily="18" charset="0"/>
              </a:rPr>
              <a:t>Other screening tools:</a:t>
            </a:r>
          </a:p>
          <a:p>
            <a:pPr marL="571500" indent="-571500">
              <a:buFont typeface="Arial" panose="020B0604020202020204" pitchFamily="34" charset="0"/>
              <a:buChar char="•"/>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07252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134F3D-38AD-4C3C-8083-FB0DE2BEE6AC}"/>
              </a:ext>
            </a:extLst>
          </p:cNvPr>
          <p:cNvSpPr/>
          <p:nvPr/>
        </p:nvSpPr>
        <p:spPr>
          <a:xfrm>
            <a:off x="0" y="0"/>
            <a:ext cx="12192000" cy="6247864"/>
          </a:xfrm>
          <a:prstGeom prst="rect">
            <a:avLst/>
          </a:prstGeom>
        </p:spPr>
        <p:txBody>
          <a:bodyPr wrap="square">
            <a:spAutoFit/>
          </a:bodyPr>
          <a:lstStyle/>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Current evidence does not support the routine use of breast scintigraphy (e.g. </a:t>
            </a:r>
            <a:r>
              <a:rPr lang="en-US" sz="4000" dirty="0" err="1">
                <a:latin typeface="Times New Roman" panose="02020603050405020304" pitchFamily="18" charset="0"/>
                <a:cs typeface="Times New Roman" panose="02020603050405020304" pitchFamily="18" charset="0"/>
              </a:rPr>
              <a:t>sestamibi</a:t>
            </a:r>
            <a:r>
              <a:rPr lang="en-US" sz="4000" dirty="0">
                <a:latin typeface="Times New Roman" panose="02020603050405020304" pitchFamily="18" charset="0"/>
                <a:cs typeface="Times New Roman" panose="02020603050405020304" pitchFamily="18" charset="0"/>
              </a:rPr>
              <a:t> scan) or ductal Lavage as screening procedures.</a:t>
            </a:r>
          </a:p>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There are several studies supporting the use of ultrasound in breast cancer screening as adjunct to mammography in high risk women with dense breast.</a:t>
            </a:r>
          </a:p>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Digital mammography appears to be of benefit in young women and those with dense breast.</a:t>
            </a:r>
          </a:p>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Tomosynthesis mammography is currently under trial.</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7359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B1F18C5-B9C5-4BD7-B997-B459226C6568}"/>
              </a:ext>
            </a:extLst>
          </p:cNvPr>
          <p:cNvSpPr>
            <a:spLocks noGrp="1"/>
          </p:cNvSpPr>
          <p:nvPr>
            <p:ph idx="1"/>
          </p:nvPr>
        </p:nvSpPr>
        <p:spPr>
          <a:xfrm>
            <a:off x="0" y="0"/>
            <a:ext cx="12192000" cy="6783355"/>
          </a:xfrm>
        </p:spPr>
        <p:txBody>
          <a:bodyPr>
            <a:noAutofit/>
          </a:bodyPr>
          <a:lstStyle/>
          <a:p>
            <a:r>
              <a:rPr lang="en-US" sz="4800" b="1" dirty="0">
                <a:latin typeface="Times New Roman" panose="02020603050405020304" pitchFamily="18" charset="0"/>
                <a:cs typeface="Times New Roman" panose="02020603050405020304" pitchFamily="18" charset="0"/>
              </a:rPr>
              <a:t>Increased risk women:</a:t>
            </a:r>
          </a:p>
          <a:p>
            <a:r>
              <a:rPr lang="en-US" sz="4800" b="1" dirty="0">
                <a:latin typeface="Times New Roman" panose="02020603050405020304" pitchFamily="18" charset="0"/>
                <a:cs typeface="Times New Roman" panose="02020603050405020304" pitchFamily="18" charset="0"/>
              </a:rPr>
              <a:t> </a:t>
            </a:r>
            <a:r>
              <a:rPr lang="en-US" sz="4800" dirty="0">
                <a:latin typeface="Times New Roman" panose="02020603050405020304" pitchFamily="18" charset="0"/>
                <a:cs typeface="Times New Roman" panose="02020603050405020304" pitchFamily="18" charset="0"/>
              </a:rPr>
              <a:t>Prior history of breast cancer</a:t>
            </a:r>
          </a:p>
          <a:p>
            <a:pPr lvl="1"/>
            <a:r>
              <a:rPr lang="en-US" sz="4800" dirty="0">
                <a:latin typeface="Times New Roman" panose="02020603050405020304" pitchFamily="18" charset="0"/>
                <a:cs typeface="Times New Roman" panose="02020603050405020304" pitchFamily="18" charset="0"/>
              </a:rPr>
              <a:t>5 year risk of invasive breast cancer &gt;1.7% in women &gt;35 year (per Gail model)</a:t>
            </a:r>
          </a:p>
          <a:p>
            <a:pPr lvl="1"/>
            <a:r>
              <a:rPr lang="en-US" sz="4800" dirty="0">
                <a:latin typeface="Times New Roman" panose="02020603050405020304" pitchFamily="18" charset="0"/>
                <a:cs typeface="Times New Roman" panose="02020603050405020304" pitchFamily="18" charset="0"/>
              </a:rPr>
              <a:t>Lobular carcinoma in situ</a:t>
            </a:r>
          </a:p>
          <a:p>
            <a:pPr lvl="1"/>
            <a:r>
              <a:rPr lang="en-US" sz="4800" dirty="0">
                <a:latin typeface="Times New Roman" panose="02020603050405020304" pitchFamily="18" charset="0"/>
                <a:cs typeface="Times New Roman" panose="02020603050405020304" pitchFamily="18" charset="0"/>
              </a:rPr>
              <a:t>Women who have a lifetime risk &gt;20% as defined by models 5- Prior thoracic radiotherapy under age of 30</a:t>
            </a:r>
          </a:p>
          <a:p>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77159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5B59956-5FBD-45E4-A939-A0DA5FD9AA37}"/>
              </a:ext>
            </a:extLst>
          </p:cNvPr>
          <p:cNvSpPr/>
          <p:nvPr/>
        </p:nvSpPr>
        <p:spPr>
          <a:xfrm>
            <a:off x="-34212" y="0"/>
            <a:ext cx="12260424" cy="6186309"/>
          </a:xfrm>
          <a:prstGeom prst="rect">
            <a:avLst/>
          </a:prstGeom>
        </p:spPr>
        <p:txBody>
          <a:bodyPr wrap="square">
            <a:spAutoFit/>
          </a:bodyPr>
          <a:lstStyle/>
          <a:p>
            <a:r>
              <a:rPr lang="en-US" sz="4400" dirty="0">
                <a:latin typeface="Times New Roman" panose="02020603050405020304" pitchFamily="18" charset="0"/>
                <a:cs typeface="Times New Roman" panose="02020603050405020304" pitchFamily="18" charset="0"/>
              </a:rPr>
              <a:t>Pedigree suggestive of or known genetic predisposition</a:t>
            </a:r>
          </a:p>
          <a:p>
            <a:r>
              <a:rPr lang="en-US" sz="4400" dirty="0">
                <a:latin typeface="Times New Roman" panose="02020603050405020304" pitchFamily="18" charset="0"/>
                <a:cs typeface="Times New Roman" panose="02020603050405020304" pitchFamily="18" charset="0"/>
              </a:rPr>
              <a:t> </a:t>
            </a:r>
            <a:r>
              <a:rPr lang="en-US" sz="4400" b="1" dirty="0">
                <a:latin typeface="Times New Roman" panose="02020603050405020304" pitchFamily="18" charset="0"/>
                <a:cs typeface="Times New Roman" panose="02020603050405020304" pitchFamily="18" charset="0"/>
              </a:rPr>
              <a:t>Chemoprevention:</a:t>
            </a:r>
          </a:p>
          <a:p>
            <a:r>
              <a:rPr lang="en-US" sz="4400" b="1" dirty="0">
                <a:latin typeface="Times New Roman" panose="02020603050405020304" pitchFamily="18" charset="0"/>
                <a:cs typeface="Times New Roman" panose="02020603050405020304" pitchFamily="18" charset="0"/>
              </a:rPr>
              <a:t> </a:t>
            </a:r>
            <a:r>
              <a:rPr lang="en-US" sz="4400" dirty="0">
                <a:latin typeface="Times New Roman" panose="02020603050405020304" pitchFamily="18" charset="0"/>
                <a:cs typeface="Times New Roman" panose="02020603050405020304" pitchFamily="18" charset="0"/>
              </a:rPr>
              <a:t>Antiestrogenic agents:</a:t>
            </a:r>
          </a:p>
          <a:p>
            <a:r>
              <a:rPr lang="en-US" sz="4400" dirty="0">
                <a:latin typeface="Times New Roman" panose="02020603050405020304" pitchFamily="18" charset="0"/>
                <a:cs typeface="Times New Roman" panose="02020603050405020304" pitchFamily="18" charset="0"/>
              </a:rPr>
              <a:t> -Selective estrogen receptor modulators (SERMs)</a:t>
            </a:r>
          </a:p>
          <a:p>
            <a:r>
              <a:rPr lang="en-US" sz="4400" dirty="0">
                <a:latin typeface="Times New Roman" panose="02020603050405020304" pitchFamily="18" charset="0"/>
                <a:cs typeface="Times New Roman" panose="02020603050405020304" pitchFamily="18" charset="0"/>
              </a:rPr>
              <a:t> -Aromatase inhibitors</a:t>
            </a:r>
          </a:p>
          <a:p>
            <a:r>
              <a:rPr lang="en-US" sz="4400" dirty="0">
                <a:latin typeface="Times New Roman" panose="02020603050405020304" pitchFamily="18" charset="0"/>
                <a:cs typeface="Times New Roman" panose="02020603050405020304" pitchFamily="18" charset="0"/>
              </a:rPr>
              <a:t> Other agents: NSAIDS, Retinoids, Vitamin D &amp; Dietary antioxidants……limited value.</a:t>
            </a:r>
            <a:r>
              <a:rPr lang="en-US" sz="4400" u="sng" dirty="0">
                <a:latin typeface="Times New Roman" panose="02020603050405020304" pitchFamily="18" charset="0"/>
                <a:cs typeface="Times New Roman" panose="02020603050405020304" pitchFamily="18" charset="0"/>
              </a:rPr>
              <a:t> SERMs:</a:t>
            </a:r>
            <a:endParaRPr lang="en-US" sz="4400" dirty="0">
              <a:latin typeface="Times New Roman" panose="02020603050405020304" pitchFamily="18" charset="0"/>
              <a:cs typeface="Times New Roman" panose="02020603050405020304" pitchFamily="18" charset="0"/>
            </a:endParaRPr>
          </a:p>
          <a:p>
            <a:pPr lvl="0"/>
            <a:r>
              <a:rPr lang="en-US" sz="4400" b="1" dirty="0">
                <a:latin typeface="Times New Roman" panose="02020603050405020304" pitchFamily="18" charset="0"/>
                <a:cs typeface="Times New Roman" panose="02020603050405020304" pitchFamily="18" charset="0"/>
              </a:rPr>
              <a:t>Tamoxifen </a:t>
            </a:r>
            <a:r>
              <a:rPr lang="en-US" sz="4400" dirty="0">
                <a:latin typeface="Times New Roman" panose="02020603050405020304" pitchFamily="18" charset="0"/>
                <a:cs typeface="Times New Roman" panose="02020603050405020304" pitchFamily="18" charset="0"/>
              </a:rPr>
              <a:t>(1</a:t>
            </a:r>
            <a:r>
              <a:rPr lang="en-US" sz="4400" baseline="30000" dirty="0">
                <a:latin typeface="Times New Roman" panose="02020603050405020304" pitchFamily="18" charset="0"/>
                <a:cs typeface="Times New Roman" panose="02020603050405020304" pitchFamily="18" charset="0"/>
              </a:rPr>
              <a:t>st</a:t>
            </a:r>
            <a:r>
              <a:rPr lang="en-US" sz="4400" dirty="0">
                <a:latin typeface="Times New Roman" panose="02020603050405020304" pitchFamily="18" charset="0"/>
                <a:cs typeface="Times New Roman" panose="02020603050405020304" pitchFamily="18" charset="0"/>
              </a:rPr>
              <a:t> generation SERM):</a:t>
            </a:r>
          </a:p>
        </p:txBody>
      </p:sp>
    </p:spTree>
    <p:extLst>
      <p:ext uri="{BB962C8B-B14F-4D97-AF65-F5344CB8AC3E}">
        <p14:creationId xmlns:p14="http://schemas.microsoft.com/office/powerpoint/2010/main" val="50129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FEB0CFC-1DBD-4E31-80D8-C20861AAC75D}"/>
              </a:ext>
            </a:extLst>
          </p:cNvPr>
          <p:cNvSpPr/>
          <p:nvPr/>
        </p:nvSpPr>
        <p:spPr>
          <a:xfrm>
            <a:off x="65314" y="0"/>
            <a:ext cx="12192000" cy="7478970"/>
          </a:xfrm>
          <a:prstGeom prst="rect">
            <a:avLst/>
          </a:prstGeom>
        </p:spPr>
        <p:txBody>
          <a:bodyPr wrap="square">
            <a:spAutoFit/>
          </a:bodyPr>
          <a:lstStyle/>
          <a:p>
            <a:pPr marL="571500" indent="-571500">
              <a:buFont typeface="Arial" panose="020B0604020202020204" pitchFamily="34" charset="0"/>
              <a:buChar char="•"/>
            </a:pPr>
            <a:r>
              <a:rPr lang="en-US" sz="4000" dirty="0" err="1">
                <a:latin typeface="Times New Roman" panose="02020603050405020304" pitchFamily="18" charset="0"/>
                <a:cs typeface="Times New Roman" panose="02020603050405020304" pitchFamily="18" charset="0"/>
              </a:rPr>
              <a:t>Tamoxifin</a:t>
            </a:r>
            <a:r>
              <a:rPr lang="en-US" sz="4000" dirty="0">
                <a:latin typeface="Times New Roman" panose="02020603050405020304" pitchFamily="18" charset="0"/>
                <a:cs typeface="Times New Roman" panose="02020603050405020304" pitchFamily="18" charset="0"/>
              </a:rPr>
              <a:t> is used as a prophylaxis for a period of 5 years. The risk-reducing effect of tamoxifen appears to persist for at least 10 years, but most side effects of Tamoxifen do not continue after the 5-year treatment period.</a:t>
            </a:r>
          </a:p>
          <a:p>
            <a:pPr marL="571500" lvl="0" indent="-571500">
              <a:buFont typeface="Arial" panose="020B0604020202020204" pitchFamily="34" charset="0"/>
              <a:buChar char="•"/>
            </a:pPr>
            <a:r>
              <a:rPr lang="en-US" sz="4000" b="1" dirty="0">
                <a:latin typeface="Times New Roman" panose="02020603050405020304" pitchFamily="18" charset="0"/>
                <a:cs typeface="Times New Roman" panose="02020603050405020304" pitchFamily="18" charset="0"/>
              </a:rPr>
              <a:t>Raloxifene </a:t>
            </a:r>
            <a:r>
              <a:rPr lang="en-US" sz="4000" dirty="0">
                <a:latin typeface="Times New Roman" panose="02020603050405020304" pitchFamily="18" charset="0"/>
                <a:cs typeface="Times New Roman" panose="02020603050405020304" pitchFamily="18" charset="0"/>
              </a:rPr>
              <a:t>(2</a:t>
            </a:r>
            <a:r>
              <a:rPr lang="en-US" sz="4000" baseline="30000" dirty="0">
                <a:latin typeface="Times New Roman" panose="02020603050405020304" pitchFamily="18" charset="0"/>
                <a:cs typeface="Times New Roman" panose="02020603050405020304" pitchFamily="18" charset="0"/>
              </a:rPr>
              <a:t>nd</a:t>
            </a:r>
            <a:r>
              <a:rPr lang="en-US" sz="4000" dirty="0">
                <a:latin typeface="Times New Roman" panose="02020603050405020304" pitchFamily="18" charset="0"/>
                <a:cs typeface="Times New Roman" panose="02020603050405020304" pitchFamily="18" charset="0"/>
              </a:rPr>
              <a:t> generation SERM):</a:t>
            </a:r>
          </a:p>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Similar to tamoxifen in the degree of reduction of risk of invasive cancer but </a:t>
            </a:r>
            <a:r>
              <a:rPr lang="en-US" sz="4000" dirty="0" err="1">
                <a:latin typeface="Times New Roman" panose="02020603050405020304" pitchFamily="18" charset="0"/>
                <a:cs typeface="Times New Roman" panose="02020603050405020304" pitchFamily="18" charset="0"/>
              </a:rPr>
              <a:t>raloxifine</a:t>
            </a:r>
            <a:r>
              <a:rPr lang="en-US" sz="4000" dirty="0">
                <a:latin typeface="Times New Roman" panose="02020603050405020304" pitchFamily="18" charset="0"/>
                <a:cs typeface="Times New Roman" panose="02020603050405020304" pitchFamily="18" charset="0"/>
              </a:rPr>
              <a:t> has fewer side effects</a:t>
            </a:r>
          </a:p>
          <a:p>
            <a:pPr marL="571500" lvl="0" indent="-571500">
              <a:buFont typeface="Arial" panose="020B0604020202020204" pitchFamily="34" charset="0"/>
              <a:buChar char="•"/>
            </a:pPr>
            <a:r>
              <a:rPr lang="en-US" sz="4000" dirty="0" err="1">
                <a:latin typeface="Times New Roman" panose="02020603050405020304" pitchFamily="18" charset="0"/>
                <a:cs typeface="Times New Roman" panose="02020603050405020304" pitchFamily="18" charset="0"/>
              </a:rPr>
              <a:t>Arzoxifene</a:t>
            </a:r>
            <a:r>
              <a:rPr lang="en-US" sz="4000" dirty="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a:t>
            </a:r>
            <a:r>
              <a:rPr lang="en-US" sz="4000" dirty="0">
                <a:latin typeface="Times New Roman" panose="02020603050405020304" pitchFamily="18" charset="0"/>
                <a:cs typeface="Times New Roman" panose="02020603050405020304" pitchFamily="18" charset="0"/>
              </a:rPr>
              <a:t>3</a:t>
            </a:r>
            <a:r>
              <a:rPr lang="en-US" sz="4000" baseline="30000" dirty="0">
                <a:latin typeface="Times New Roman" panose="02020603050405020304" pitchFamily="18" charset="0"/>
                <a:cs typeface="Times New Roman" panose="02020603050405020304" pitchFamily="18" charset="0"/>
              </a:rPr>
              <a:t>rd</a:t>
            </a:r>
            <a:r>
              <a:rPr lang="en-US" sz="4000" dirty="0">
                <a:latin typeface="Times New Roman" panose="02020603050405020304" pitchFamily="18" charset="0"/>
                <a:cs typeface="Times New Roman" panose="02020603050405020304" pitchFamily="18" charset="0"/>
              </a:rPr>
              <a:t> generation SERM</a:t>
            </a:r>
            <a:r>
              <a:rPr lang="en-US" sz="4000" b="1"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&amp; Acolbifene </a:t>
            </a:r>
            <a:r>
              <a:rPr lang="en-US" sz="4000" b="1" dirty="0">
                <a:latin typeface="Times New Roman" panose="02020603050405020304" pitchFamily="18" charset="0"/>
                <a:cs typeface="Times New Roman" panose="02020603050405020304" pitchFamily="18" charset="0"/>
              </a:rPr>
              <a:t>(</a:t>
            </a:r>
            <a:r>
              <a:rPr lang="en-US" sz="4000" dirty="0">
                <a:latin typeface="Times New Roman" panose="02020603050405020304" pitchFamily="18" charset="0"/>
                <a:cs typeface="Times New Roman" panose="02020603050405020304" pitchFamily="18" charset="0"/>
              </a:rPr>
              <a:t>4</a:t>
            </a:r>
            <a:r>
              <a:rPr lang="en-US" sz="4000" baseline="30000" dirty="0">
                <a:latin typeface="Times New Roman" panose="02020603050405020304" pitchFamily="18" charset="0"/>
                <a:cs typeface="Times New Roman" panose="02020603050405020304" pitchFamily="18" charset="0"/>
              </a:rPr>
              <a:t>th</a:t>
            </a:r>
            <a:r>
              <a:rPr lang="en-US" sz="4000" dirty="0">
                <a:latin typeface="Times New Roman" panose="02020603050405020304" pitchFamily="18" charset="0"/>
                <a:cs typeface="Times New Roman" panose="02020603050405020304" pitchFamily="18" charset="0"/>
              </a:rPr>
              <a:t> generation SERM</a:t>
            </a:r>
            <a:r>
              <a:rPr lang="en-US" sz="4000" b="1" dirty="0">
                <a:latin typeface="Times New Roman" panose="02020603050405020304" pitchFamily="18" charset="0"/>
                <a:cs typeface="Times New Roman" panose="02020603050405020304" pitchFamily="18" charset="0"/>
              </a:rPr>
              <a:t>)</a:t>
            </a:r>
            <a:r>
              <a:rPr lang="en-US" sz="4000" dirty="0">
                <a:latin typeface="Times New Roman" panose="02020603050405020304" pitchFamily="18" charset="0"/>
                <a:cs typeface="Times New Roman" panose="02020603050405020304" pitchFamily="18" charset="0"/>
              </a:rPr>
              <a:t>…….not used in chemoprevention</a:t>
            </a:r>
          </a:p>
          <a:p>
            <a:pPr marL="571500" indent="-571500">
              <a:buFont typeface="Arial" panose="020B0604020202020204" pitchFamily="34" charset="0"/>
              <a:buChar char="•"/>
            </a:pPr>
            <a:r>
              <a:rPr lang="en-US" sz="4000" u="sng" dirty="0">
                <a:latin typeface="Times New Roman" panose="02020603050405020304" pitchFamily="18" charset="0"/>
                <a:cs typeface="Times New Roman" panose="02020603050405020304" pitchFamily="18" charset="0"/>
              </a:rPr>
              <a:t>Aromatase Inhibitors: </a:t>
            </a:r>
            <a:endParaRPr lang="en-US" sz="4000" dirty="0">
              <a:latin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7635070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1C4542-B302-4267-A2B1-14FB07710405}"/>
              </a:ext>
            </a:extLst>
          </p:cNvPr>
          <p:cNvSpPr/>
          <p:nvPr/>
        </p:nvSpPr>
        <p:spPr>
          <a:xfrm>
            <a:off x="-139960" y="75733"/>
            <a:ext cx="12192000" cy="6247864"/>
          </a:xfrm>
          <a:prstGeom prst="rect">
            <a:avLst/>
          </a:prstGeom>
        </p:spPr>
        <p:txBody>
          <a:bodyPr wrap="square">
            <a:spAutoFit/>
          </a:bodyPr>
          <a:lstStyle/>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Aromatase inhibitors, which can reduce estrogen production by over 95%, are active in the metastatic and adjuvant setting of breast cancer treatment. Treatment with</a:t>
            </a:r>
          </a:p>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aromatase inhibitors in the adjuvant setting has shown a greater reduction in contralateral breast cancer than traditionally seen with Tamoxifen. </a:t>
            </a:r>
            <a:r>
              <a:rPr lang="en-US" sz="4000" b="1" dirty="0">
                <a:latin typeface="Times New Roman" panose="02020603050405020304" pitchFamily="18" charset="0"/>
                <a:cs typeface="Times New Roman" panose="02020603050405020304" pitchFamily="18" charset="0"/>
              </a:rPr>
              <a:t>Exemestane </a:t>
            </a:r>
            <a:r>
              <a:rPr lang="en-US" sz="4000" dirty="0">
                <a:latin typeface="Times New Roman" panose="02020603050405020304" pitchFamily="18" charset="0"/>
                <a:cs typeface="Times New Roman" panose="02020603050405020304" pitchFamily="18" charset="0"/>
              </a:rPr>
              <a:t>is the only aromatase inhibitor currently used in chemoprevention of postmenopausal high risk women and still not FDA approved for this use.</a:t>
            </a:r>
          </a:p>
        </p:txBody>
      </p:sp>
    </p:spTree>
    <p:extLst>
      <p:ext uri="{BB962C8B-B14F-4D97-AF65-F5344CB8AC3E}">
        <p14:creationId xmlns:p14="http://schemas.microsoft.com/office/powerpoint/2010/main" val="33576512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B1F18C5-B9C5-4BD7-B997-B459226C6568}"/>
              </a:ext>
            </a:extLst>
          </p:cNvPr>
          <p:cNvSpPr>
            <a:spLocks noGrp="1"/>
          </p:cNvSpPr>
          <p:nvPr>
            <p:ph idx="1"/>
          </p:nvPr>
        </p:nvSpPr>
        <p:spPr>
          <a:xfrm>
            <a:off x="0" y="0"/>
            <a:ext cx="12192000" cy="6858000"/>
          </a:xfrm>
        </p:spPr>
        <p:txBody>
          <a:bodyPr>
            <a:noAutofit/>
          </a:bodyPr>
          <a:lstStyle/>
          <a:p>
            <a:r>
              <a:rPr lang="en-US" sz="4000" b="1" dirty="0">
                <a:latin typeface="Times New Roman" panose="02020603050405020304" pitchFamily="18" charset="0"/>
                <a:cs typeface="Times New Roman" panose="02020603050405020304" pitchFamily="18" charset="0"/>
              </a:rPr>
              <a:t>Risk-Reducing Surgery:</a:t>
            </a:r>
          </a:p>
          <a:p>
            <a:r>
              <a:rPr lang="en-US" sz="4000" b="1" dirty="0">
                <a:latin typeface="Times New Roman" panose="02020603050405020304" pitchFamily="18" charset="0"/>
                <a:cs typeface="Times New Roman" panose="02020603050405020304" pitchFamily="18" charset="0"/>
              </a:rPr>
              <a:t> </a:t>
            </a:r>
            <a:r>
              <a:rPr lang="en-US" sz="4000" u="sng" dirty="0">
                <a:latin typeface="Times New Roman" panose="02020603050405020304" pitchFamily="18" charset="0"/>
                <a:cs typeface="Times New Roman" panose="02020603050405020304" pitchFamily="18" charset="0"/>
              </a:rPr>
              <a:t>Bilateral Prophylactic Mastectomy: </a:t>
            </a:r>
            <a:endParaRPr lang="en-US" sz="40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 BPM is indicated in high risk women such as BRCA</a:t>
            </a:r>
            <a:r>
              <a:rPr lang="en-US" sz="4000" baseline="-25000" dirty="0">
                <a:latin typeface="Times New Roman" panose="02020603050405020304" pitchFamily="18" charset="0"/>
                <a:cs typeface="Times New Roman" panose="02020603050405020304" pitchFamily="18" charset="0"/>
              </a:rPr>
              <a:t>1</a:t>
            </a:r>
            <a:r>
              <a:rPr lang="en-US" sz="4000" dirty="0">
                <a:latin typeface="Times New Roman" panose="02020603050405020304" pitchFamily="18" charset="0"/>
                <a:cs typeface="Times New Roman" panose="02020603050405020304" pitchFamily="18" charset="0"/>
              </a:rPr>
              <a:t> and BRCA</a:t>
            </a:r>
            <a:r>
              <a:rPr lang="en-US" sz="4000" baseline="-25000" dirty="0">
                <a:latin typeface="Times New Roman" panose="02020603050405020304" pitchFamily="18" charset="0"/>
                <a:cs typeface="Times New Roman" panose="02020603050405020304" pitchFamily="18" charset="0"/>
              </a:rPr>
              <a:t>2</a:t>
            </a:r>
            <a:r>
              <a:rPr lang="en-US" sz="4000" dirty="0">
                <a:latin typeface="Times New Roman" panose="02020603050405020304" pitchFamily="18" charset="0"/>
                <a:cs typeface="Times New Roman" panose="02020603050405020304" pitchFamily="18" charset="0"/>
              </a:rPr>
              <a:t> Mutation Carriers. It reduces the risk of breast cancer in women with BRCA</a:t>
            </a:r>
            <a:r>
              <a:rPr lang="en-US" sz="4000" baseline="-25000" dirty="0">
                <a:latin typeface="Times New Roman" panose="02020603050405020304" pitchFamily="18" charset="0"/>
                <a:cs typeface="Times New Roman" panose="02020603050405020304" pitchFamily="18" charset="0"/>
              </a:rPr>
              <a:t>1</a:t>
            </a:r>
            <a:r>
              <a:rPr lang="en-US" sz="4000" dirty="0">
                <a:latin typeface="Times New Roman" panose="02020603050405020304" pitchFamily="18" charset="0"/>
                <a:cs typeface="Times New Roman" panose="02020603050405020304" pitchFamily="18" charset="0"/>
              </a:rPr>
              <a:t>/BRCA</a:t>
            </a:r>
            <a:r>
              <a:rPr lang="en-US" sz="4000" baseline="-25000" dirty="0">
                <a:latin typeface="Times New Roman" panose="02020603050405020304" pitchFamily="18" charset="0"/>
                <a:cs typeface="Times New Roman" panose="02020603050405020304" pitchFamily="18" charset="0"/>
              </a:rPr>
              <a:t>2</a:t>
            </a:r>
            <a:r>
              <a:rPr lang="en-US" sz="4000" dirty="0">
                <a:latin typeface="Times New Roman" panose="02020603050405020304" pitchFamily="18" charset="0"/>
                <a:cs typeface="Times New Roman" panose="02020603050405020304" pitchFamily="18" charset="0"/>
              </a:rPr>
              <a:t> mutations by approximately 90</a:t>
            </a:r>
            <a:r>
              <a:rPr lang="en-US" sz="4000" i="1" dirty="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Breast reconstruction can be done either by </a:t>
            </a:r>
            <a:r>
              <a:rPr lang="en-US" sz="4000" dirty="0" err="1">
                <a:latin typeface="Times New Roman" panose="02020603050405020304" pitchFamily="18" charset="0"/>
                <a:cs typeface="Times New Roman" panose="02020603050405020304" pitchFamily="18" charset="0"/>
              </a:rPr>
              <a:t>autologus</a:t>
            </a:r>
            <a:r>
              <a:rPr lang="en-US" sz="4000" dirty="0">
                <a:latin typeface="Times New Roman" panose="02020603050405020304" pitchFamily="18" charset="0"/>
                <a:cs typeface="Times New Roman" panose="02020603050405020304" pitchFamily="18" charset="0"/>
              </a:rPr>
              <a:t> tissue implants (LDF or TRAM) or by synthetic implant (silicone). No axillary surgery is required.</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83524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4FC0B7-CB0D-420E-BA69-BEA3C598E7B1}"/>
              </a:ext>
            </a:extLst>
          </p:cNvPr>
          <p:cNvSpPr/>
          <p:nvPr/>
        </p:nvSpPr>
        <p:spPr>
          <a:xfrm>
            <a:off x="0" y="-79653"/>
            <a:ext cx="12192000" cy="6863417"/>
          </a:xfrm>
          <a:prstGeom prst="rect">
            <a:avLst/>
          </a:prstGeom>
        </p:spPr>
        <p:txBody>
          <a:bodyPr wrap="square">
            <a:spAutoFit/>
          </a:bodyPr>
          <a:lstStyle/>
          <a:p>
            <a:pPr marL="571500" indent="-571500">
              <a:buFont typeface="Arial" panose="020B0604020202020204" pitchFamily="34" charset="0"/>
              <a:buChar char="•"/>
            </a:pPr>
            <a:r>
              <a:rPr lang="en-US" sz="4000" u="sng" dirty="0">
                <a:latin typeface="Times New Roman" panose="02020603050405020304" pitchFamily="18" charset="0"/>
                <a:cs typeface="Times New Roman" panose="02020603050405020304" pitchFamily="18" charset="0"/>
              </a:rPr>
              <a:t>Risk-Reducing </a:t>
            </a:r>
            <a:r>
              <a:rPr lang="en-US" sz="4000" u="sng" dirty="0" err="1">
                <a:latin typeface="Times New Roman" panose="02020603050405020304" pitchFamily="18" charset="0"/>
                <a:cs typeface="Times New Roman" panose="02020603050405020304" pitchFamily="18" charset="0"/>
              </a:rPr>
              <a:t>Salpingo</a:t>
            </a:r>
            <a:r>
              <a:rPr lang="en-US" sz="4000" u="sng" dirty="0">
                <a:latin typeface="Times New Roman" panose="02020603050405020304" pitchFamily="18" charset="0"/>
                <a:cs typeface="Times New Roman" panose="02020603050405020304" pitchFamily="18" charset="0"/>
              </a:rPr>
              <a:t>-Oophorectomy: </a:t>
            </a:r>
            <a:endParaRPr lang="en-US" sz="4000" dirty="0">
              <a:latin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There is strong evidence from multiple studies that timely RRSO in BRCA</a:t>
            </a:r>
            <a:r>
              <a:rPr lang="en-US" sz="4000" baseline="-25000" dirty="0">
                <a:latin typeface="Times New Roman" panose="02020603050405020304" pitchFamily="18" charset="0"/>
                <a:cs typeface="Times New Roman" panose="02020603050405020304" pitchFamily="18" charset="0"/>
              </a:rPr>
              <a:t>1</a:t>
            </a:r>
            <a:r>
              <a:rPr lang="en-US" sz="4000" dirty="0">
                <a:latin typeface="Times New Roman" panose="02020603050405020304" pitchFamily="18" charset="0"/>
                <a:cs typeface="Times New Roman" panose="02020603050405020304" pitchFamily="18" charset="0"/>
              </a:rPr>
              <a:t> and BRCA</a:t>
            </a:r>
            <a:r>
              <a:rPr lang="en-US" sz="4000" baseline="-25000" dirty="0">
                <a:latin typeface="Times New Roman" panose="02020603050405020304" pitchFamily="18" charset="0"/>
                <a:cs typeface="Times New Roman" panose="02020603050405020304" pitchFamily="18" charset="0"/>
              </a:rPr>
              <a:t>2</a:t>
            </a:r>
            <a:r>
              <a:rPr lang="en-US" sz="4000" dirty="0">
                <a:latin typeface="Times New Roman" panose="02020603050405020304" pitchFamily="18" charset="0"/>
                <a:cs typeface="Times New Roman" panose="02020603050405020304" pitchFamily="18" charset="0"/>
              </a:rPr>
              <a:t> mutation carriers leads to 50% reduction in breast cancer risk. It can be done laparoscopic or as an open surgery. The additional benefit of concurrent hysterectomy is still not clear.</a:t>
            </a:r>
          </a:p>
          <a:p>
            <a:pPr marL="571500" indent="-571500">
              <a:buFont typeface="Arial" panose="020B0604020202020204" pitchFamily="34" charset="0"/>
              <a:buChar char="•"/>
            </a:pPr>
            <a:r>
              <a:rPr lang="en-US" sz="4000" b="1" dirty="0">
                <a:latin typeface="Times New Roman" panose="02020603050405020304" pitchFamily="18" charset="0"/>
                <a:cs typeface="Times New Roman" panose="02020603050405020304" pitchFamily="18" charset="0"/>
              </a:rPr>
              <a:t>Advice to women:</a:t>
            </a:r>
          </a:p>
          <a:p>
            <a:pPr marL="571500" indent="-571500">
              <a:buFont typeface="Arial" panose="020B0604020202020204" pitchFamily="34" charset="0"/>
              <a:buChar char="•"/>
            </a:pPr>
            <a:r>
              <a:rPr lang="en-US" sz="4000" b="1"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Control Your Weight</a:t>
            </a:r>
          </a:p>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 Get Plenty of Physical Activity 3-Breast-Feed</a:t>
            </a:r>
          </a:p>
          <a:p>
            <a:pPr marL="571500" lvl="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Discontinue Hormone Therapy</a:t>
            </a:r>
          </a:p>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 Avoid Exposure to Environmental Pollution 6-Limit</a:t>
            </a:r>
          </a:p>
        </p:txBody>
      </p:sp>
    </p:spTree>
    <p:extLst>
      <p:ext uri="{BB962C8B-B14F-4D97-AF65-F5344CB8AC3E}">
        <p14:creationId xmlns:p14="http://schemas.microsoft.com/office/powerpoint/2010/main" val="21992086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87DF7B-9D7B-482C-AD6C-849F9980BBAB}"/>
              </a:ext>
            </a:extLst>
          </p:cNvPr>
          <p:cNvSpPr/>
          <p:nvPr/>
        </p:nvSpPr>
        <p:spPr>
          <a:xfrm>
            <a:off x="0" y="0"/>
            <a:ext cx="12192000" cy="6863417"/>
          </a:xfrm>
          <a:prstGeom prst="rect">
            <a:avLst/>
          </a:prstGeom>
        </p:spPr>
        <p:txBody>
          <a:bodyPr wrap="square">
            <a:spAutoFit/>
          </a:bodyPr>
          <a:lstStyle/>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Alcohol</a:t>
            </a:r>
          </a:p>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Women in their 20s; should undergo (BSE) monthly and should be told about its benefit</a:t>
            </a:r>
          </a:p>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 Women in their 30s; should have (CBE) as part of regular health exam by a health professional preferably every two years</a:t>
            </a:r>
          </a:p>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Women in their 40s; should have a mammogram every year and should continue to do so for as long as they are in good health</a:t>
            </a:r>
          </a:p>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Women at High Risk (Positive Family Hx. Or Genetic Susceptibility); should get an MRI every year</a:t>
            </a:r>
          </a:p>
        </p:txBody>
      </p:sp>
    </p:spTree>
    <p:extLst>
      <p:ext uri="{BB962C8B-B14F-4D97-AF65-F5344CB8AC3E}">
        <p14:creationId xmlns:p14="http://schemas.microsoft.com/office/powerpoint/2010/main" val="1321132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B1F18C5-B9C5-4BD7-B997-B459226C6568}"/>
              </a:ext>
            </a:extLst>
          </p:cNvPr>
          <p:cNvSpPr>
            <a:spLocks noGrp="1"/>
          </p:cNvSpPr>
          <p:nvPr>
            <p:ph idx="1"/>
          </p:nvPr>
        </p:nvSpPr>
        <p:spPr>
          <a:xfrm>
            <a:off x="0" y="0"/>
            <a:ext cx="12192000" cy="6858000"/>
          </a:xfrm>
        </p:spPr>
        <p:txBody>
          <a:bodyPr>
            <a:noAutofit/>
          </a:bodyPr>
          <a:lstStyle/>
          <a:p>
            <a:r>
              <a:rPr lang="en-US" sz="4800" b="1" dirty="0">
                <a:solidFill>
                  <a:schemeClr val="tx1"/>
                </a:solidFill>
                <a:effectLst>
                  <a:outerShdw blurRad="38100" dist="38100" dir="2700000" algn="tl">
                    <a:srgbClr val="000000"/>
                  </a:outerShdw>
                </a:effectLst>
                <a:latin typeface="Times New Roman" pitchFamily="18" charset="0"/>
                <a:cs typeface="Times New Roman" pitchFamily="18" charset="0"/>
              </a:rPr>
              <a:t>The conduct of basic and applied research in the behavioral, social, health and population sciences to create or enhance interventions that, independently or in combination with biomedical approaches, reduce cancer risk, incidence, morbidity and mortality, and improve quality of life (Cancer Control Review Group, 1998 - modified).</a:t>
            </a:r>
          </a:p>
          <a:p>
            <a:endParaRPr lang="en-US" sz="4800" dirty="0"/>
          </a:p>
        </p:txBody>
      </p:sp>
    </p:spTree>
    <p:extLst>
      <p:ext uri="{BB962C8B-B14F-4D97-AF65-F5344CB8AC3E}">
        <p14:creationId xmlns:p14="http://schemas.microsoft.com/office/powerpoint/2010/main" val="3871246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469" y="1160060"/>
            <a:ext cx="9905999" cy="4658436"/>
          </a:xfrm>
        </p:spPr>
        <p:style>
          <a:lnRef idx="1">
            <a:schemeClr val="dk1"/>
          </a:lnRef>
          <a:fillRef idx="2">
            <a:schemeClr val="dk1"/>
          </a:fillRef>
          <a:effectRef idx="1">
            <a:schemeClr val="dk1"/>
          </a:effectRef>
          <a:fontRef idx="minor">
            <a:schemeClr val="dk1"/>
          </a:fontRef>
        </p:style>
        <p:txBody>
          <a:bodyPr>
            <a:noAutofit/>
          </a:bodyPr>
          <a:lstStyle/>
          <a:p>
            <a:pPr marL="0" indent="0" algn="ctr">
              <a:buNone/>
            </a:pPr>
            <a:r>
              <a:rPr lang="en-US" sz="16600" dirty="0"/>
              <a:t>Thank you</a:t>
            </a:r>
          </a:p>
        </p:txBody>
      </p:sp>
    </p:spTree>
    <p:extLst>
      <p:ext uri="{BB962C8B-B14F-4D97-AF65-F5344CB8AC3E}">
        <p14:creationId xmlns:p14="http://schemas.microsoft.com/office/powerpoint/2010/main" val="300397314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FF730BD-1142-4EDB-887E-EC8B9958F3A1}"/>
              </a:ext>
            </a:extLst>
          </p:cNvPr>
          <p:cNvSpPr/>
          <p:nvPr/>
        </p:nvSpPr>
        <p:spPr>
          <a:xfrm>
            <a:off x="0" y="1"/>
            <a:ext cx="12191999" cy="6740307"/>
          </a:xfrm>
          <a:prstGeom prst="rect">
            <a:avLst/>
          </a:prstGeom>
        </p:spPr>
        <p:txBody>
          <a:bodyPr wrap="square">
            <a:spAutoFit/>
          </a:bodyPr>
          <a:lstStyle/>
          <a:p>
            <a:pPr marL="571500" indent="-571500">
              <a:buFont typeface="Arial" panose="020B0604020202020204" pitchFamily="34" charset="0"/>
              <a:buChar char="•"/>
            </a:pPr>
            <a:r>
              <a:rPr lang="en-US" sz="3600" b="1" dirty="0">
                <a:latin typeface="Times New Roman" panose="02020603050405020304" pitchFamily="18" charset="0"/>
                <a:cs typeface="Times New Roman" panose="02020603050405020304" pitchFamily="18" charset="0"/>
              </a:rPr>
              <a:t>Prevention:</a:t>
            </a:r>
          </a:p>
          <a:p>
            <a:pPr marL="571500" indent="-571500">
              <a:buFont typeface="Arial" panose="020B0604020202020204" pitchFamily="34" charset="0"/>
              <a:buChar char="•"/>
            </a:pPr>
            <a:r>
              <a:rPr lang="en-US" sz="3600" b="1"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Primary</a:t>
            </a:r>
          </a:p>
          <a:p>
            <a:pPr marL="571500"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 Secondary</a:t>
            </a:r>
          </a:p>
          <a:p>
            <a:pPr marL="571500" lvl="0"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Tertiary</a:t>
            </a:r>
          </a:p>
          <a:p>
            <a:pPr marL="571500" indent="-571500">
              <a:buFont typeface="Arial" panose="020B0604020202020204" pitchFamily="34" charset="0"/>
              <a:buChar char="•"/>
            </a:pPr>
            <a:r>
              <a:rPr lang="en-US" sz="3600" b="1" dirty="0">
                <a:latin typeface="Times New Roman" panose="02020603050405020304" pitchFamily="18" charset="0"/>
                <a:cs typeface="Times New Roman" panose="02020603050405020304" pitchFamily="18" charset="0"/>
              </a:rPr>
              <a:t>Primary Prevention:</a:t>
            </a:r>
          </a:p>
          <a:p>
            <a:pPr marL="571500" indent="-571500">
              <a:buFont typeface="Arial" panose="020B0604020202020204" pitchFamily="34" charset="0"/>
              <a:buChar char="•"/>
            </a:pPr>
            <a:r>
              <a:rPr lang="en-US" sz="3600" b="1"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When there is no abnormality.</a:t>
            </a:r>
          </a:p>
          <a:p>
            <a:pPr marL="571500"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 Objective:-</a:t>
            </a:r>
          </a:p>
          <a:p>
            <a:pPr marL="571500"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 – Strengthening healthy lifestyle</a:t>
            </a:r>
          </a:p>
          <a:p>
            <a:pPr marL="571500"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 – Decreasing weakness</a:t>
            </a:r>
          </a:p>
          <a:p>
            <a:pPr marL="571500"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 – Preventing and minimizing risks/factors of carcinogenesis</a:t>
            </a:r>
            <a:r>
              <a:rPr lang="en-US" sz="3600" u="sng" dirty="0">
                <a:latin typeface="Times New Roman" panose="02020603050405020304" pitchFamily="18" charset="0"/>
                <a:cs typeface="Times New Roman" panose="02020603050405020304" pitchFamily="18" charset="0"/>
              </a:rPr>
              <a:t> Influencing factors of Carcinogenesis:</a:t>
            </a:r>
            <a:r>
              <a:rPr lang="en-US" sz="3600" dirty="0">
                <a:latin typeface="Times New Roman" panose="02020603050405020304" pitchFamily="18" charset="0"/>
                <a:cs typeface="Times New Roman" panose="02020603050405020304" pitchFamily="18" charset="0"/>
              </a:rPr>
              <a:t> avoiding risk factors (see before)</a:t>
            </a:r>
            <a:r>
              <a:rPr lang="en-US" sz="3600" u="sng" dirty="0">
                <a:latin typeface="Times New Roman" panose="02020603050405020304" pitchFamily="18" charset="0"/>
                <a:cs typeface="Times New Roman" panose="02020603050405020304" pitchFamily="18" charset="0"/>
              </a:rPr>
              <a:t> Self-Care for Daily livings: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2874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C370FA-76FC-4149-9FD6-310599F1BEC4}"/>
              </a:ext>
            </a:extLst>
          </p:cNvPr>
          <p:cNvSpPr/>
          <p:nvPr/>
        </p:nvSpPr>
        <p:spPr>
          <a:xfrm>
            <a:off x="0" y="85636"/>
            <a:ext cx="12192000" cy="7109639"/>
          </a:xfrm>
          <a:prstGeom prst="rect">
            <a:avLst/>
          </a:prstGeom>
        </p:spPr>
        <p:txBody>
          <a:bodyPr wrap="square">
            <a:spAutoFit/>
          </a:bodyPr>
          <a:lstStyle/>
          <a:p>
            <a:pPr marL="457200" lvl="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Eat fiber diet</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 Eat beta-carotene, Vit A and C (Antioxidants)</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 Maintain normal weight</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 Exercise</a:t>
            </a:r>
          </a:p>
          <a:p>
            <a:pPr marL="457200" indent="-457200">
              <a:buFont typeface="Arial" panose="020B0604020202020204" pitchFamily="34" charset="0"/>
              <a:buChar char="•"/>
            </a:pPr>
            <a:r>
              <a:rPr lang="en-US" sz="2800" u="sng" dirty="0">
                <a:latin typeface="Times New Roman" panose="02020603050405020304" pitchFamily="18" charset="0"/>
                <a:cs typeface="Times New Roman" panose="02020603050405020304" pitchFamily="18" charset="0"/>
              </a:rPr>
              <a:t>Nurses’ Roles in Primary Prevention:</a:t>
            </a:r>
            <a:endParaRPr lang="en-US" sz="28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800" dirty="0">
                <a:latin typeface="Times New Roman" panose="02020603050405020304" pitchFamily="18" charset="0"/>
                <a:cs typeface="Times New Roman" panose="02020603050405020304" pitchFamily="18" charset="0"/>
              </a:rPr>
              <a:t> </a:t>
            </a:r>
            <a:endParaRPr lang="en-US" sz="4800" dirty="0">
              <a:latin typeface="Times New Roman" panose="02020603050405020304" pitchFamily="18" charset="0"/>
              <a:cs typeface="Times New Roman" panose="02020603050405020304" pitchFamily="18" charset="0"/>
            </a:endParaRPr>
          </a:p>
          <a:p>
            <a:pPr marL="457200" lvl="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Health education on causes of cancer, risk factors, appropriate self-care</a:t>
            </a:r>
            <a:endParaRPr lang="en-US" sz="24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 Promotion of risky groups of cancer—family history, health behaviors, occupation</a:t>
            </a:r>
            <a:endParaRPr lang="en-US" sz="24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 Evaluation of applying knowledge into practice</a:t>
            </a:r>
            <a:endParaRPr lang="en-US" sz="24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rPr>
              <a:t>Secondary Prevention:</a:t>
            </a:r>
          </a:p>
          <a:p>
            <a:pPr marL="457200" indent="-457200">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Abnormality was found.</a:t>
            </a:r>
            <a:endParaRPr lang="en-US" sz="20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 Objectives:-</a:t>
            </a:r>
            <a:endParaRPr lang="en-US" sz="24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 Early diagnosis/ investigation for abnormality</a:t>
            </a:r>
            <a:endParaRPr lang="en-US" sz="20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 Assessment of risk groups</a:t>
            </a:r>
            <a:endParaRPr lang="en-US" sz="20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 Cancer screening/ early detection</a:t>
            </a:r>
          </a:p>
          <a:p>
            <a:pPr marL="457200" indent="-4572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5859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B1F18C5-B9C5-4BD7-B997-B459226C6568}"/>
              </a:ext>
            </a:extLst>
          </p:cNvPr>
          <p:cNvSpPr>
            <a:spLocks noGrp="1"/>
          </p:cNvSpPr>
          <p:nvPr>
            <p:ph idx="1"/>
          </p:nvPr>
        </p:nvSpPr>
        <p:spPr>
          <a:xfrm>
            <a:off x="838200" y="897622"/>
            <a:ext cx="10515600" cy="5279341"/>
          </a:xfrm>
        </p:spPr>
        <p:txBody>
          <a:bodyPr>
            <a:normAutofit lnSpcReduction="10000"/>
          </a:bodyPr>
          <a:lstStyle/>
          <a:p>
            <a:endParaRPr lang="en-US" sz="36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7 Signs of Cancer:</a:t>
            </a:r>
          </a:p>
          <a:p>
            <a:r>
              <a:rPr lang="en-US" sz="3200" b="1"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Changes in elimination—feces and urine</a:t>
            </a:r>
            <a:endParaRPr lang="en-US" sz="40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Chronic wound—in oral cavity</a:t>
            </a:r>
            <a:endParaRPr lang="en-US" sz="40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Bleeding/ discharge</a:t>
            </a:r>
            <a:endParaRPr lang="en-US" sz="40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Painless mass— breast and lymph node</a:t>
            </a:r>
            <a:endParaRPr lang="en-US" sz="40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Change in digestive system, weight loss, and dysphagia</a:t>
            </a:r>
            <a:endParaRPr lang="en-US" sz="40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Increasing size of moles</a:t>
            </a:r>
            <a:endParaRPr lang="en-US" sz="40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Chronic sore throat, hoarseness, cough</a:t>
            </a:r>
            <a:endParaRPr lang="en-US" sz="40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2915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B1F18C5-B9C5-4BD7-B997-B459226C6568}"/>
              </a:ext>
            </a:extLst>
          </p:cNvPr>
          <p:cNvSpPr>
            <a:spLocks noGrp="1"/>
          </p:cNvSpPr>
          <p:nvPr>
            <p:ph idx="1"/>
          </p:nvPr>
        </p:nvSpPr>
        <p:spPr>
          <a:xfrm>
            <a:off x="0" y="0"/>
            <a:ext cx="12192000" cy="6858000"/>
          </a:xfrm>
        </p:spPr>
        <p:txBody>
          <a:bodyPr>
            <a:noAutofit/>
          </a:bodyPr>
          <a:lstStyle/>
          <a:p>
            <a:r>
              <a:rPr lang="en-US" sz="4800" b="1" dirty="0">
                <a:latin typeface="Times New Roman" panose="02020603050405020304" pitchFamily="18" charset="0"/>
                <a:cs typeface="Times New Roman" panose="02020603050405020304" pitchFamily="18" charset="0"/>
              </a:rPr>
              <a:t>Health Assessment:</a:t>
            </a:r>
          </a:p>
          <a:p>
            <a:r>
              <a:rPr lang="en-US" sz="4800" b="1" dirty="0">
                <a:latin typeface="Times New Roman" panose="02020603050405020304" pitchFamily="18" charset="0"/>
                <a:cs typeface="Times New Roman" panose="02020603050405020304" pitchFamily="18" charset="0"/>
              </a:rPr>
              <a:t> </a:t>
            </a:r>
            <a:r>
              <a:rPr lang="en-US" sz="4800" dirty="0">
                <a:latin typeface="Times New Roman" panose="02020603050405020304" pitchFamily="18" charset="0"/>
                <a:cs typeface="Times New Roman" panose="02020603050405020304" pitchFamily="18" charset="0"/>
              </a:rPr>
              <a:t>Taking history.</a:t>
            </a:r>
          </a:p>
          <a:p>
            <a:r>
              <a:rPr lang="en-US" sz="4800" dirty="0">
                <a:latin typeface="Times New Roman" panose="02020603050405020304" pitchFamily="18" charset="0"/>
                <a:cs typeface="Times New Roman" panose="02020603050405020304" pitchFamily="18" charset="0"/>
              </a:rPr>
              <a:t> Family or personal history of cancer</a:t>
            </a:r>
          </a:p>
          <a:p>
            <a:r>
              <a:rPr lang="en-US" sz="4800" dirty="0">
                <a:latin typeface="Times New Roman" panose="02020603050405020304" pitchFamily="18" charset="0"/>
                <a:cs typeface="Times New Roman" panose="02020603050405020304" pitchFamily="18" charset="0"/>
              </a:rPr>
              <a:t> Tobacco use &amp; Alcohol consumption</a:t>
            </a:r>
          </a:p>
          <a:p>
            <a:r>
              <a:rPr lang="en-US" sz="4800" dirty="0">
                <a:latin typeface="Times New Roman" panose="02020603050405020304" pitchFamily="18" charset="0"/>
                <a:cs typeface="Times New Roman" panose="02020603050405020304" pitchFamily="18" charset="0"/>
              </a:rPr>
              <a:t> Eating behaviors</a:t>
            </a:r>
          </a:p>
          <a:p>
            <a:r>
              <a:rPr lang="en-US" sz="4800" dirty="0">
                <a:latin typeface="Times New Roman" panose="02020603050405020304" pitchFamily="18" charset="0"/>
                <a:cs typeface="Times New Roman" panose="02020603050405020304" pitchFamily="18" charset="0"/>
              </a:rPr>
              <a:t> Sexual practice</a:t>
            </a:r>
          </a:p>
          <a:p>
            <a:r>
              <a:rPr lang="en-US" sz="4800" dirty="0">
                <a:latin typeface="Times New Roman" panose="02020603050405020304" pitchFamily="18" charset="0"/>
                <a:cs typeface="Times New Roman" panose="02020603050405020304" pitchFamily="18" charset="0"/>
              </a:rPr>
              <a:t> Occupation</a:t>
            </a:r>
          </a:p>
          <a:p>
            <a:r>
              <a:rPr lang="en-US" sz="4800" dirty="0">
                <a:latin typeface="Times New Roman" panose="02020603050405020304" pitchFamily="18" charset="0"/>
                <a:cs typeface="Times New Roman" panose="02020603050405020304" pitchFamily="18" charset="0"/>
              </a:rPr>
              <a:t> Medications--hormones</a:t>
            </a:r>
          </a:p>
        </p:txBody>
      </p:sp>
    </p:spTree>
    <p:extLst>
      <p:ext uri="{BB962C8B-B14F-4D97-AF65-F5344CB8AC3E}">
        <p14:creationId xmlns:p14="http://schemas.microsoft.com/office/powerpoint/2010/main" val="4011935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B1F18C5-B9C5-4BD7-B997-B459226C6568}"/>
              </a:ext>
            </a:extLst>
          </p:cNvPr>
          <p:cNvSpPr>
            <a:spLocks noGrp="1"/>
          </p:cNvSpPr>
          <p:nvPr>
            <p:ph idx="1"/>
          </p:nvPr>
        </p:nvSpPr>
        <p:spPr>
          <a:xfrm>
            <a:off x="0" y="0"/>
            <a:ext cx="12192000" cy="6857999"/>
          </a:xfrm>
        </p:spPr>
        <p:txBody>
          <a:bodyPr>
            <a:noAutofit/>
          </a:bodyPr>
          <a:lstStyle/>
          <a:p>
            <a:r>
              <a:rPr lang="en-US" sz="3600" dirty="0">
                <a:latin typeface="Times New Roman" panose="02020603050405020304" pitchFamily="18" charset="0"/>
                <a:cs typeface="Times New Roman" panose="02020603050405020304" pitchFamily="18" charset="0"/>
              </a:rPr>
              <a:t>Physical examination:</a:t>
            </a:r>
          </a:p>
          <a:p>
            <a:r>
              <a:rPr lang="en-US" sz="3600" dirty="0">
                <a:latin typeface="Times New Roman" panose="02020603050405020304" pitchFamily="18" charset="0"/>
                <a:cs typeface="Times New Roman" panose="02020603050405020304" pitchFamily="18" charset="0"/>
              </a:rPr>
              <a:t> Lymphadenopathy</a:t>
            </a:r>
          </a:p>
          <a:p>
            <a:r>
              <a:rPr lang="en-US" sz="3600" dirty="0">
                <a:latin typeface="Times New Roman" panose="02020603050405020304" pitchFamily="18" charset="0"/>
                <a:cs typeface="Times New Roman" panose="02020603050405020304" pitchFamily="18" charset="0"/>
              </a:rPr>
              <a:t> Suspicious moles</a:t>
            </a:r>
          </a:p>
          <a:p>
            <a:r>
              <a:rPr lang="en-US" sz="3600" dirty="0">
                <a:latin typeface="Times New Roman" panose="02020603050405020304" pitchFamily="18" charset="0"/>
                <a:cs typeface="Times New Roman" panose="02020603050405020304" pitchFamily="18" charset="0"/>
              </a:rPr>
              <a:t> Breast mass</a:t>
            </a:r>
          </a:p>
          <a:p>
            <a:r>
              <a:rPr lang="en-US" sz="3600" dirty="0">
                <a:latin typeface="Times New Roman" panose="02020603050405020304" pitchFamily="18" charset="0"/>
                <a:cs typeface="Times New Roman" panose="02020603050405020304" pitchFamily="18" charset="0"/>
              </a:rPr>
              <a:t> Thyroid mass</a:t>
            </a:r>
          </a:p>
          <a:p>
            <a:r>
              <a:rPr lang="en-US" sz="3600" dirty="0">
                <a:latin typeface="Times New Roman" panose="02020603050405020304" pitchFamily="18" charset="0"/>
                <a:cs typeface="Times New Roman" panose="02020603050405020304" pitchFamily="18" charset="0"/>
              </a:rPr>
              <a:t> Prostatic enlargement</a:t>
            </a:r>
          </a:p>
          <a:p>
            <a:r>
              <a:rPr lang="en-US" sz="3600" dirty="0">
                <a:latin typeface="Times New Roman" panose="02020603050405020304" pitchFamily="18" charset="0"/>
                <a:cs typeface="Times New Roman" panose="02020603050405020304" pitchFamily="18" charset="0"/>
              </a:rPr>
              <a:t> Oral leukoplakia</a:t>
            </a:r>
          </a:p>
          <a:p>
            <a:r>
              <a:rPr lang="en-US" sz="3600"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Early Detection &amp; cancer screening:</a:t>
            </a:r>
          </a:p>
          <a:p>
            <a:r>
              <a:rPr lang="en-US" sz="3600" b="1" dirty="0">
                <a:latin typeface="Times New Roman" panose="02020603050405020304" pitchFamily="18" charset="0"/>
                <a:cs typeface="Times New Roman" panose="02020603050405020304" pitchFamily="18" charset="0"/>
              </a:rPr>
              <a:t> Breast Cancer: </a:t>
            </a:r>
            <a:r>
              <a:rPr lang="en-US" sz="3600" dirty="0">
                <a:latin typeface="Times New Roman" panose="02020603050405020304" pitchFamily="18" charset="0"/>
                <a:cs typeface="Times New Roman" panose="02020603050405020304" pitchFamily="18" charset="0"/>
              </a:rPr>
              <a:t>see later.</a:t>
            </a:r>
          </a:p>
          <a:p>
            <a:r>
              <a:rPr lang="en-US" sz="3600"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Colorectal Cancer:</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003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527212E-9920-459D-BBD3-7D48CF2BFFF4}"/>
              </a:ext>
            </a:extLst>
          </p:cNvPr>
          <p:cNvSpPr/>
          <p:nvPr/>
        </p:nvSpPr>
        <p:spPr>
          <a:xfrm>
            <a:off x="0" y="0"/>
            <a:ext cx="12192000" cy="7478970"/>
          </a:xfrm>
          <a:prstGeom prst="rect">
            <a:avLst/>
          </a:prstGeom>
        </p:spPr>
        <p:txBody>
          <a:bodyPr wrap="square">
            <a:spAutoFit/>
          </a:bodyPr>
          <a:lstStyle/>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Beginning at age 50, both men and women at average risk for developing colorectal cancer should follow one of these five testing schedules:</a:t>
            </a:r>
          </a:p>
          <a:p>
            <a:pPr marL="571500" lvl="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Yearly fecal occult blood test (FOBT) or fecal immunochemical test (FIT)</a:t>
            </a:r>
          </a:p>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 Flexible sigmoidoscopy every 5 years</a:t>
            </a:r>
          </a:p>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 Double-contrast barium enema every 5 years</a:t>
            </a:r>
          </a:p>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 Colonoscopy every 10 years</a:t>
            </a:r>
          </a:p>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 People should begin colorectal cancer screening earlier and/or undergo screening more often if they have any of the following colorectal cancer risk factors:</a:t>
            </a:r>
          </a:p>
          <a:p>
            <a:pPr marL="571500" indent="-571500">
              <a:buFont typeface="Arial" panose="020B0604020202020204" pitchFamily="34" charset="0"/>
              <a:buChar char="•"/>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71155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otalTime>46</TotalTime>
  <Words>1880</Words>
  <Application>Microsoft Office PowerPoint</Application>
  <PresentationFormat>Widescreen</PresentationFormat>
  <Paragraphs>153</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 DELANEY</vt:lpstr>
      <vt:lpstr>Arial</vt:lpstr>
      <vt:lpstr>Century Gothic</vt:lpstr>
      <vt:lpstr>Times New Roman</vt:lpstr>
      <vt:lpstr>Wingdings 3</vt:lpstr>
      <vt:lpstr>Ion Boardroom</vt:lpstr>
      <vt:lpstr>CANCER PREVENTION </vt:lpstr>
      <vt:lpstr>Cancer prevention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Preventive strategies of breast cancer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Cancer prevention</dc:title>
  <dc:creator>Mohamed bonna</dc:creator>
  <cp:lastModifiedBy>Mohamed bonna</cp:lastModifiedBy>
  <cp:revision>12</cp:revision>
  <dcterms:created xsi:type="dcterms:W3CDTF">2020-03-26T20:08:42Z</dcterms:created>
  <dcterms:modified xsi:type="dcterms:W3CDTF">2020-03-29T19:22:10Z</dcterms:modified>
</cp:coreProperties>
</file>