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311" r:id="rId2"/>
    <p:sldId id="343" r:id="rId3"/>
    <p:sldId id="370" r:id="rId4"/>
    <p:sldId id="358" r:id="rId5"/>
    <p:sldId id="371" r:id="rId6"/>
    <p:sldId id="372" r:id="rId7"/>
    <p:sldId id="359" r:id="rId8"/>
    <p:sldId id="373" r:id="rId9"/>
    <p:sldId id="344" r:id="rId10"/>
    <p:sldId id="374" r:id="rId11"/>
    <p:sldId id="345" r:id="rId12"/>
    <p:sldId id="375" r:id="rId13"/>
    <p:sldId id="360" r:id="rId14"/>
    <p:sldId id="376" r:id="rId15"/>
    <p:sldId id="346" r:id="rId16"/>
    <p:sldId id="377" r:id="rId17"/>
    <p:sldId id="361" r:id="rId18"/>
    <p:sldId id="347" r:id="rId19"/>
    <p:sldId id="378" r:id="rId20"/>
    <p:sldId id="362" r:id="rId21"/>
    <p:sldId id="379" r:id="rId22"/>
    <p:sldId id="348" r:id="rId23"/>
    <p:sldId id="363" r:id="rId24"/>
    <p:sldId id="349" r:id="rId25"/>
    <p:sldId id="350" r:id="rId26"/>
    <p:sldId id="364" r:id="rId27"/>
    <p:sldId id="351" r:id="rId28"/>
    <p:sldId id="365" r:id="rId29"/>
    <p:sldId id="352" r:id="rId30"/>
    <p:sldId id="380" r:id="rId31"/>
    <p:sldId id="353" r:id="rId32"/>
    <p:sldId id="366" r:id="rId33"/>
    <p:sldId id="354" r:id="rId34"/>
    <p:sldId id="381" r:id="rId35"/>
    <p:sldId id="367" r:id="rId36"/>
    <p:sldId id="382" r:id="rId37"/>
    <p:sldId id="355" r:id="rId38"/>
    <p:sldId id="368" r:id="rId39"/>
    <p:sldId id="356" r:id="rId40"/>
    <p:sldId id="369" r:id="rId41"/>
    <p:sldId id="383" r:id="rId42"/>
    <p:sldId id="357" r:id="rId43"/>
    <p:sldId id="384" r:id="rId44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324292-D43D-4A21-901A-4CC6E9CC81A7}">
          <p14:sldIdLst>
            <p14:sldId id="311"/>
            <p14:sldId id="343"/>
            <p14:sldId id="370"/>
            <p14:sldId id="358"/>
            <p14:sldId id="371"/>
            <p14:sldId id="372"/>
            <p14:sldId id="359"/>
            <p14:sldId id="373"/>
            <p14:sldId id="344"/>
            <p14:sldId id="374"/>
            <p14:sldId id="345"/>
            <p14:sldId id="375"/>
            <p14:sldId id="360"/>
            <p14:sldId id="376"/>
            <p14:sldId id="346"/>
            <p14:sldId id="377"/>
            <p14:sldId id="361"/>
            <p14:sldId id="347"/>
            <p14:sldId id="378"/>
            <p14:sldId id="362"/>
            <p14:sldId id="379"/>
            <p14:sldId id="348"/>
            <p14:sldId id="363"/>
            <p14:sldId id="349"/>
            <p14:sldId id="350"/>
            <p14:sldId id="364"/>
            <p14:sldId id="351"/>
            <p14:sldId id="365"/>
            <p14:sldId id="352"/>
            <p14:sldId id="380"/>
            <p14:sldId id="353"/>
            <p14:sldId id="366"/>
            <p14:sldId id="354"/>
            <p14:sldId id="381"/>
            <p14:sldId id="367"/>
            <p14:sldId id="382"/>
            <p14:sldId id="355"/>
            <p14:sldId id="368"/>
          </p14:sldIdLst>
        </p14:section>
        <p14:section name="Untitled Section" id="{9AA94C10-9158-48E7-B103-3D890B5C5FE6}">
          <p14:sldIdLst>
            <p14:sldId id="356"/>
            <p14:sldId id="369"/>
            <p14:sldId id="383"/>
            <p14:sldId id="357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664" y="-7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268F6B2-6840-486B-837B-FA9D7F117B0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560436" cy="10683499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CA17330-8999-4B2D-9F43-5F358A213B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3424DD8-3531-457C-B0E3-9FC71A076B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098580C-5D8B-4FD1-BF28-66D7B89293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4E3875F4-FF13-4AE6-9422-3CEDC8F46B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4E11AAEB-2423-41DD-9F9F-72A1F6E7FC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46F94FA4-1666-487E-9498-0E702C5640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E7B100E7-1287-4903-9864-B3FAA08CAA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A0FAE86E-7808-4FCE-B774-91281EDE7C2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495CD5A7-C849-4E79-9FBE-3C4058EEA2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FAEAE76D-E828-468E-9C4C-3ACDDB5447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CE01C29D-BBB6-4C95-AE65-75D15094034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845A6D5F-66B9-4D01-864B-0ECC9BCBB8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FF0C5D35-243E-4FBA-AAE8-84244246729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0AF55A3D-4E9D-42D7-AA13-6B547D63BC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B5A273CA-EDCF-4678-88C0-4B07FD04EE5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E583F0F6-6079-45C0-B049-B8A501C814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F5BF0DB4-1C6E-474E-9F79-86E85C2663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B9D5D700-723F-4BB4-8C10-BF9E9CF81B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08954E4C-4406-4489-99F8-159227F663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1DE4DFC5-97D6-4B01-B928-9FE8904D7C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CB6B64C3-C994-43E8-B76E-4E3055A3EC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8965852F-0C60-4751-B5FA-79F20397BB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CE9CD078-A72C-418C-8BF2-7361EECA7E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3E9E1C26-D9E4-4F6D-9E09-54CBA950BA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EC1AE4AE-0C4D-4B17-AC6B-0F3FAEE7B4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BD3ACF89-FA51-4D5B-A1C6-8A20337EFC4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CFC9A02A-442D-4D33-AF0A-1EF12E09293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59EB2828-CEB3-4C5B-8866-0C453473930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E8308C5B-E7DD-49AA-BBF4-7646AE62A7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48428EC5-E7C3-48E5-A666-4256F7359F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30F248E0-28DA-46F4-854A-AFE9147B46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9CD9C83F-4BE8-40CF-988E-D8B31FE44B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153082FA-0D87-4A63-AAB2-65E62516B6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4EF0700F-C295-4653-9884-B4B45E4BDD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29E62C7E-826C-41EA-81B3-55D88D81205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2B9283AE-B589-46A1-BF4F-5F4F17719E7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</p:grpSp>
      <p:sp>
        <p:nvSpPr>
          <p:cNvPr id="17719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566738" y="2638696"/>
            <a:ext cx="6423025" cy="2708005"/>
          </a:xfrm>
        </p:spPr>
        <p:txBody>
          <a:bodyPr anchor="b"/>
          <a:lstStyle>
            <a:lvl1pPr>
              <a:defRPr sz="446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9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33475" y="6059593"/>
            <a:ext cx="5289550" cy="27327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D9288832-C1C0-4785-96FF-51F5E5F5E29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D394423E-C87A-4569-A373-CB5ABDE3A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824F0D43-08E9-441D-8408-67BC2539B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58557"/>
      </p:ext>
    </p:extLst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362B89AD-2D1B-465C-9B7E-CEDDA5BAD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5B8EFA39-564B-4A5A-9DC6-9A6D7260A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5FF033D-68F7-46E9-A8AE-CFB44836B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78302"/>
      </p:ext>
    </p:extLst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8462" y="433183"/>
            <a:ext cx="1700213" cy="91265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433183"/>
            <a:ext cx="4974696" cy="91265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16D7CB4F-C3B6-4975-8C24-711D0910A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EC8E39C5-1629-4905-A87F-74A74B29A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337A9A7F-DE45-4D10-9976-E5F4326A8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98305"/>
      </p:ext>
    </p:extLst>
  </p:cSld>
  <p:clrMapOvr>
    <a:masterClrMapping/>
  </p:clrMapOvr>
  <p:transition spd="med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739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68046DDB-E624-4BDE-A8C6-183E4BE6B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EE507155-A929-4292-9901-D86F2131C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3E4F6A01-D15C-4BA1-811D-331C482EE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28458"/>
      </p:ext>
    </p:extLst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11" y="6871500"/>
            <a:ext cx="6423025" cy="2123828"/>
          </a:xfrm>
        </p:spPr>
        <p:txBody>
          <a:bodyPr anchor="t"/>
          <a:lstStyle>
            <a:lvl1pPr algn="r">
              <a:defRPr sz="3306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11" y="4532320"/>
            <a:ext cx="6423025" cy="2339180"/>
          </a:xfrm>
        </p:spPr>
        <p:txBody>
          <a:bodyPr anchor="b"/>
          <a:lstStyle>
            <a:lvl1pPr marL="0" indent="0">
              <a:buNone/>
              <a:defRPr sz="1653"/>
            </a:lvl1pPr>
            <a:lvl2pPr marL="377830" indent="0">
              <a:buNone/>
              <a:defRPr sz="1488"/>
            </a:lvl2pPr>
            <a:lvl3pPr marL="755660" indent="0">
              <a:buNone/>
              <a:defRPr sz="1322"/>
            </a:lvl3pPr>
            <a:lvl4pPr marL="1133490" indent="0">
              <a:buNone/>
              <a:defRPr sz="1157"/>
            </a:lvl4pPr>
            <a:lvl5pPr marL="1511320" indent="0">
              <a:buNone/>
              <a:defRPr sz="1157"/>
            </a:lvl5pPr>
            <a:lvl6pPr marL="1889150" indent="0">
              <a:buNone/>
              <a:defRPr sz="1157"/>
            </a:lvl6pPr>
            <a:lvl7pPr marL="2266980" indent="0">
              <a:buNone/>
              <a:defRPr sz="1157"/>
            </a:lvl7pPr>
            <a:lvl8pPr marL="2644811" indent="0">
              <a:buNone/>
              <a:defRPr sz="1157"/>
            </a:lvl8pPr>
            <a:lvl9pPr marL="3022641" indent="0">
              <a:buNone/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8C6BDEB8-F504-4A01-A465-0B8CA237B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27EE2CD6-9C09-44BF-8572-4DF5C4004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8F8BEAB-D6A7-4C09-A5C0-712572AF9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37228"/>
      </p:ext>
    </p:extLst>
  </p:cSld>
  <p:clrMapOvr>
    <a:masterClrMapping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825" y="2495127"/>
            <a:ext cx="3337454" cy="7064575"/>
          </a:xfrm>
        </p:spPr>
        <p:txBody>
          <a:bodyPr/>
          <a:lstStyle>
            <a:lvl1pPr>
              <a:defRPr sz="2314"/>
            </a:lvl1pPr>
            <a:lvl2pPr>
              <a:defRPr sz="1983"/>
            </a:lvl2pPr>
            <a:lvl3pPr>
              <a:defRPr sz="1653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1221" y="2495127"/>
            <a:ext cx="3337454" cy="7064575"/>
          </a:xfrm>
        </p:spPr>
        <p:txBody>
          <a:bodyPr/>
          <a:lstStyle>
            <a:lvl1pPr>
              <a:defRPr sz="2314"/>
            </a:lvl1pPr>
            <a:lvl2pPr>
              <a:defRPr sz="1983"/>
            </a:lvl2pPr>
            <a:lvl3pPr>
              <a:defRPr sz="1653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4C16D84-848B-4ACC-83E7-1C258937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81C9FCE-C21D-4EF8-91A9-F36DCBB86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CDAE268A-B90D-468B-A734-C5468EB0C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1981"/>
      </p:ext>
    </p:extLst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825" y="2393639"/>
            <a:ext cx="3338766" cy="997555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825" y="3391194"/>
            <a:ext cx="3338766" cy="6161082"/>
          </a:xfrm>
        </p:spPr>
        <p:txBody>
          <a:bodyPr/>
          <a:lstStyle>
            <a:lvl1pPr>
              <a:defRPr sz="1983"/>
            </a:lvl1pPr>
            <a:lvl2pPr>
              <a:defRPr sz="1653"/>
            </a:lvl2pPr>
            <a:lvl3pPr>
              <a:defRPr sz="1488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597" y="2393639"/>
            <a:ext cx="3340078" cy="997555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597" y="3391194"/>
            <a:ext cx="3340078" cy="6161082"/>
          </a:xfrm>
        </p:spPr>
        <p:txBody>
          <a:bodyPr/>
          <a:lstStyle>
            <a:lvl1pPr>
              <a:defRPr sz="1983"/>
            </a:lvl1pPr>
            <a:lvl2pPr>
              <a:defRPr sz="1653"/>
            </a:lvl2pPr>
            <a:lvl3pPr>
              <a:defRPr sz="1488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4D4F7A4A-5277-421D-AA36-DE0E3DDF8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6FB66677-C2AE-4B83-9765-5B728644B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0F2DCAD8-CA3D-4BB1-91F0-D341CC02B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52044"/>
      </p:ext>
    </p:extLst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1486356C-46F5-41E0-9F92-A8BE13C47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D4195D21-92CC-4864-B06F-4FC29CA22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D899AFB4-D63E-45C1-B064-6C12971F0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98247"/>
      </p:ext>
    </p:extLst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A2CA726C-B551-4D31-B86E-3A4B1D7D5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FFA81970-1909-47F2-9797-274459E4F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38CAD84D-7DAD-4E9D-AE01-0AE3F691A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2061"/>
      </p:ext>
    </p:extLst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6" y="425756"/>
            <a:ext cx="2486036" cy="1811937"/>
          </a:xfrm>
        </p:spPr>
        <p:txBody>
          <a:bodyPr anchor="b"/>
          <a:lstStyle>
            <a:lvl1pPr algn="r">
              <a:defRPr sz="1653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382" y="425756"/>
            <a:ext cx="4224293" cy="9126521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826" y="2237694"/>
            <a:ext cx="2486036" cy="7314583"/>
          </a:xfrm>
        </p:spPr>
        <p:txBody>
          <a:bodyPr/>
          <a:lstStyle>
            <a:lvl1pPr marL="0" indent="0">
              <a:buNone/>
              <a:defRPr sz="1157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09DA037-A7B7-4386-8F6B-88EDAA6C8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56018BF5-A927-493E-9030-D4B6A3736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635B0142-6B40-4AE5-BD72-66C497621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77685"/>
      </p:ext>
    </p:extLst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127" y="7485380"/>
            <a:ext cx="4533900" cy="883691"/>
          </a:xfrm>
        </p:spPr>
        <p:txBody>
          <a:bodyPr anchor="b"/>
          <a:lstStyle>
            <a:lvl1pPr algn="r">
              <a:defRPr sz="1653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127" y="8369071"/>
            <a:ext cx="4533900" cy="1254989"/>
          </a:xfrm>
        </p:spPr>
        <p:txBody>
          <a:bodyPr/>
          <a:lstStyle>
            <a:lvl1pPr marL="0" indent="0">
              <a:buNone/>
              <a:defRPr sz="1157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B834BCB-4BBB-4315-B91C-A0801F511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14FC7E0-C875-43D3-B4C5-D76E9D541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6866EE58-6D19-4BAF-8A7F-F3C0C9979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66725"/>
      </p:ext>
    </p:extLst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75A8AE4-D37D-4331-BED0-94B405B1DC44}"/>
              </a:ext>
            </a:extLst>
          </p:cNvPr>
          <p:cNvGrpSpPr>
            <a:grpSpLocks/>
          </p:cNvGrpSpPr>
          <p:nvPr/>
        </p:nvGrpSpPr>
        <p:grpSpPr bwMode="auto">
          <a:xfrm>
            <a:off x="1312" y="0"/>
            <a:ext cx="7560435" cy="10683499"/>
            <a:chOff x="1" y="0"/>
            <a:chExt cx="5763" cy="4316"/>
          </a:xfrm>
        </p:grpSpPr>
        <p:sp>
          <p:nvSpPr>
            <p:cNvPr id="176131" name="Freeform 3">
              <a:extLst>
                <a:ext uri="{FF2B5EF4-FFF2-40B4-BE49-F238E27FC236}">
                  <a16:creationId xmlns:a16="http://schemas.microsoft.com/office/drawing/2014/main" id="{A28E695A-1529-4645-B259-EA9C0E45E9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32" name="Freeform 4">
              <a:extLst>
                <a:ext uri="{FF2B5EF4-FFF2-40B4-BE49-F238E27FC236}">
                  <a16:creationId xmlns:a16="http://schemas.microsoft.com/office/drawing/2014/main" id="{4EF6C3F3-1970-467D-9345-21D672D94A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33" name="Freeform 5">
              <a:extLst>
                <a:ext uri="{FF2B5EF4-FFF2-40B4-BE49-F238E27FC236}">
                  <a16:creationId xmlns:a16="http://schemas.microsoft.com/office/drawing/2014/main" id="{680885AF-7B55-4D91-8DE7-79C638D1BC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0C854DCF-166C-4D4F-8EB2-EB55FC92B0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6135" name="Freeform 7">
                <a:extLst>
                  <a:ext uri="{FF2B5EF4-FFF2-40B4-BE49-F238E27FC236}">
                    <a16:creationId xmlns:a16="http://schemas.microsoft.com/office/drawing/2014/main" id="{5799A15E-257F-4916-9622-0B8B0701A7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36" name="Freeform 8">
                <a:extLst>
                  <a:ext uri="{FF2B5EF4-FFF2-40B4-BE49-F238E27FC236}">
                    <a16:creationId xmlns:a16="http://schemas.microsoft.com/office/drawing/2014/main" id="{EC164FA0-CAD9-4C36-B976-B826DF777D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37" name="Freeform 9">
                <a:extLst>
                  <a:ext uri="{FF2B5EF4-FFF2-40B4-BE49-F238E27FC236}">
                    <a16:creationId xmlns:a16="http://schemas.microsoft.com/office/drawing/2014/main" id="{9B9C04E5-9579-4A11-BCB2-EC864B5FF2B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38" name="Freeform 10">
                <a:extLst>
                  <a:ext uri="{FF2B5EF4-FFF2-40B4-BE49-F238E27FC236}">
                    <a16:creationId xmlns:a16="http://schemas.microsoft.com/office/drawing/2014/main" id="{86F2A855-64AB-4DE3-B11F-1D92A058805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39" name="Freeform 11">
                <a:extLst>
                  <a:ext uri="{FF2B5EF4-FFF2-40B4-BE49-F238E27FC236}">
                    <a16:creationId xmlns:a16="http://schemas.microsoft.com/office/drawing/2014/main" id="{C8F35E93-755B-40B3-B977-D6CD4B6FC4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0" name="Freeform 12">
                <a:extLst>
                  <a:ext uri="{FF2B5EF4-FFF2-40B4-BE49-F238E27FC236}">
                    <a16:creationId xmlns:a16="http://schemas.microsoft.com/office/drawing/2014/main" id="{9220617D-ECA5-4799-A8A3-7D522E52A6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1" name="Freeform 13">
                <a:extLst>
                  <a:ext uri="{FF2B5EF4-FFF2-40B4-BE49-F238E27FC236}">
                    <a16:creationId xmlns:a16="http://schemas.microsoft.com/office/drawing/2014/main" id="{D678E507-1C1A-4CF5-BFB6-6B7317D085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2" name="Freeform 14">
                <a:extLst>
                  <a:ext uri="{FF2B5EF4-FFF2-40B4-BE49-F238E27FC236}">
                    <a16:creationId xmlns:a16="http://schemas.microsoft.com/office/drawing/2014/main" id="{59F087CF-63BE-40D7-B7AE-6CF13E53991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3" name="Freeform 15">
                <a:extLst>
                  <a:ext uri="{FF2B5EF4-FFF2-40B4-BE49-F238E27FC236}">
                    <a16:creationId xmlns:a16="http://schemas.microsoft.com/office/drawing/2014/main" id="{74824E59-2510-4088-815A-B217D880EB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4" name="Freeform 16">
                <a:extLst>
                  <a:ext uri="{FF2B5EF4-FFF2-40B4-BE49-F238E27FC236}">
                    <a16:creationId xmlns:a16="http://schemas.microsoft.com/office/drawing/2014/main" id="{BFFD5EA8-3762-4CB8-BD04-0D61F9664C8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5" name="Freeform 17">
                <a:extLst>
                  <a:ext uri="{FF2B5EF4-FFF2-40B4-BE49-F238E27FC236}">
                    <a16:creationId xmlns:a16="http://schemas.microsoft.com/office/drawing/2014/main" id="{29B10E7B-598D-49C9-9B85-2770E722035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6" name="Freeform 18">
                <a:extLst>
                  <a:ext uri="{FF2B5EF4-FFF2-40B4-BE49-F238E27FC236}">
                    <a16:creationId xmlns:a16="http://schemas.microsoft.com/office/drawing/2014/main" id="{A3F1E5B3-A5C1-4C66-BEA2-6255DD9881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47" name="Freeform 19">
                <a:extLst>
                  <a:ext uri="{FF2B5EF4-FFF2-40B4-BE49-F238E27FC236}">
                    <a16:creationId xmlns:a16="http://schemas.microsoft.com/office/drawing/2014/main" id="{FFBD8C85-F609-495C-96B6-41C30749692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</p:grpSp>
        <p:sp>
          <p:nvSpPr>
            <p:cNvPr id="176148" name="Freeform 20">
              <a:extLst>
                <a:ext uri="{FF2B5EF4-FFF2-40B4-BE49-F238E27FC236}">
                  <a16:creationId xmlns:a16="http://schemas.microsoft.com/office/drawing/2014/main" id="{7B1BE52D-DBE2-4E3D-B1C3-63AE09B091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49" name="Freeform 21">
              <a:extLst>
                <a:ext uri="{FF2B5EF4-FFF2-40B4-BE49-F238E27FC236}">
                  <a16:creationId xmlns:a16="http://schemas.microsoft.com/office/drawing/2014/main" id="{4E11A5A3-D48D-4F80-A9F1-327775931F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0" name="Freeform 22">
              <a:extLst>
                <a:ext uri="{FF2B5EF4-FFF2-40B4-BE49-F238E27FC236}">
                  <a16:creationId xmlns:a16="http://schemas.microsoft.com/office/drawing/2014/main" id="{FF4AEEE3-6AFA-4A5A-8A40-9339621CA6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1" name="Freeform 23">
              <a:extLst>
                <a:ext uri="{FF2B5EF4-FFF2-40B4-BE49-F238E27FC236}">
                  <a16:creationId xmlns:a16="http://schemas.microsoft.com/office/drawing/2014/main" id="{2A8C148B-3E4E-4080-BAFF-8803D942EA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2" name="Freeform 24">
              <a:extLst>
                <a:ext uri="{FF2B5EF4-FFF2-40B4-BE49-F238E27FC236}">
                  <a16:creationId xmlns:a16="http://schemas.microsoft.com/office/drawing/2014/main" id="{8B1CC470-AC37-4DCF-A7BF-829AAF582B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3" name="Freeform 25">
              <a:extLst>
                <a:ext uri="{FF2B5EF4-FFF2-40B4-BE49-F238E27FC236}">
                  <a16:creationId xmlns:a16="http://schemas.microsoft.com/office/drawing/2014/main" id="{D10F0DB6-9B84-4976-9240-04961E70D1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4" name="Freeform 26">
              <a:extLst>
                <a:ext uri="{FF2B5EF4-FFF2-40B4-BE49-F238E27FC236}">
                  <a16:creationId xmlns:a16="http://schemas.microsoft.com/office/drawing/2014/main" id="{59EB419C-C6FA-4F85-A752-A8BE6AEAA0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5" name="Freeform 27">
              <a:extLst>
                <a:ext uri="{FF2B5EF4-FFF2-40B4-BE49-F238E27FC236}">
                  <a16:creationId xmlns:a16="http://schemas.microsoft.com/office/drawing/2014/main" id="{9F238A85-EF53-4AC8-9794-9071B9D71F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6" name="Line 28">
              <a:extLst>
                <a:ext uri="{FF2B5EF4-FFF2-40B4-BE49-F238E27FC236}">
                  <a16:creationId xmlns:a16="http://schemas.microsoft.com/office/drawing/2014/main" id="{68EF2B1D-5544-446E-AC49-6A1D7932457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7" name="Line 29">
              <a:extLst>
                <a:ext uri="{FF2B5EF4-FFF2-40B4-BE49-F238E27FC236}">
                  <a16:creationId xmlns:a16="http://schemas.microsoft.com/office/drawing/2014/main" id="{6F02DA24-8323-4DB8-BDAB-EA6E434B487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58" name="Line 30">
              <a:extLst>
                <a:ext uri="{FF2B5EF4-FFF2-40B4-BE49-F238E27FC236}">
                  <a16:creationId xmlns:a16="http://schemas.microsoft.com/office/drawing/2014/main" id="{105E6573-B473-4741-8C0C-24B4E9080FA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C8DCE248-DAA3-4540-BA70-97DA40A4B9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6160" name="Line 32">
                <a:extLst>
                  <a:ext uri="{FF2B5EF4-FFF2-40B4-BE49-F238E27FC236}">
                    <a16:creationId xmlns:a16="http://schemas.microsoft.com/office/drawing/2014/main" id="{897C7C51-9FE2-425D-A500-0E0B1858BB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61" name="Line 33">
                <a:extLst>
                  <a:ext uri="{FF2B5EF4-FFF2-40B4-BE49-F238E27FC236}">
                    <a16:creationId xmlns:a16="http://schemas.microsoft.com/office/drawing/2014/main" id="{F1074542-2140-4878-B1DD-A2D9A74ECB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62" name="Line 34">
                <a:extLst>
                  <a:ext uri="{FF2B5EF4-FFF2-40B4-BE49-F238E27FC236}">
                    <a16:creationId xmlns:a16="http://schemas.microsoft.com/office/drawing/2014/main" id="{B8E99BCD-9529-4943-B6F1-3A1CD6477E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63" name="Line 35">
                <a:extLst>
                  <a:ext uri="{FF2B5EF4-FFF2-40B4-BE49-F238E27FC236}">
                    <a16:creationId xmlns:a16="http://schemas.microsoft.com/office/drawing/2014/main" id="{40C0AC77-A55B-4FC5-8EE1-DC04C7665B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  <p:sp>
            <p:nvSpPr>
              <p:cNvPr id="176164" name="Line 36">
                <a:extLst>
                  <a:ext uri="{FF2B5EF4-FFF2-40B4-BE49-F238E27FC236}">
                    <a16:creationId xmlns:a16="http://schemas.microsoft.com/office/drawing/2014/main" id="{EBEB2B27-1979-442B-9E99-B1FCD2E732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488"/>
              </a:p>
            </p:txBody>
          </p:sp>
        </p:grpSp>
        <p:sp>
          <p:nvSpPr>
            <p:cNvPr id="176165" name="Line 37">
              <a:extLst>
                <a:ext uri="{FF2B5EF4-FFF2-40B4-BE49-F238E27FC236}">
                  <a16:creationId xmlns:a16="http://schemas.microsoft.com/office/drawing/2014/main" id="{3B36E870-0B87-4D39-B32F-471B5EDC627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  <p:sp>
          <p:nvSpPr>
            <p:cNvPr id="176166" name="Line 38">
              <a:extLst>
                <a:ext uri="{FF2B5EF4-FFF2-40B4-BE49-F238E27FC236}">
                  <a16:creationId xmlns:a16="http://schemas.microsoft.com/office/drawing/2014/main" id="{4069BB00-A598-4FCE-A870-8B5501D8796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488"/>
            </a:p>
          </p:txBody>
        </p:sp>
      </p:grpSp>
      <p:sp>
        <p:nvSpPr>
          <p:cNvPr id="176167" name="Rectangle 39">
            <a:extLst>
              <a:ext uri="{FF2B5EF4-FFF2-40B4-BE49-F238E27FC236}">
                <a16:creationId xmlns:a16="http://schemas.microsoft.com/office/drawing/2014/main" id="{49302F9E-C9DE-4BB4-8849-09FD5C535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33183"/>
            <a:ext cx="6800850" cy="177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6168" name="Rectangle 40">
            <a:extLst>
              <a:ext uri="{FF2B5EF4-FFF2-40B4-BE49-F238E27FC236}">
                <a16:creationId xmlns:a16="http://schemas.microsoft.com/office/drawing/2014/main" id="{BA5AC4D5-0207-400E-BF1A-B23BBAEB71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5451"/>
            <a:ext cx="1763183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826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176169" name="Rectangle 41">
            <a:extLst>
              <a:ext uri="{FF2B5EF4-FFF2-40B4-BE49-F238E27FC236}">
                <a16:creationId xmlns:a16="http://schemas.microsoft.com/office/drawing/2014/main" id="{7A6B0AF5-CBC2-47F7-9908-0F8237AD3A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1804" y="9742876"/>
            <a:ext cx="2392892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826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6170" name="Rectangle 42">
            <a:extLst>
              <a:ext uri="{FF2B5EF4-FFF2-40B4-BE49-F238E27FC236}">
                <a16:creationId xmlns:a16="http://schemas.microsoft.com/office/drawing/2014/main" id="{26128D9E-0056-46E5-BB6E-F38549049B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5492" y="9735451"/>
            <a:ext cx="1763183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826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6171" name="Rectangle 43">
            <a:extLst>
              <a:ext uri="{FF2B5EF4-FFF2-40B4-BE49-F238E27FC236}">
                <a16:creationId xmlns:a16="http://schemas.microsoft.com/office/drawing/2014/main" id="{EF2C483F-9A2D-432C-A3D1-E237902E2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127"/>
            <a:ext cx="6800850" cy="706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81997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 spd="med">
    <p:wheel spokes="2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377830" algn="ctr" rtl="1" fontAlgn="base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755660" algn="ctr" rtl="1" fontAlgn="base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133490" algn="ctr" rtl="1" fontAlgn="base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511320" algn="ctr" rtl="1" fontAlgn="base">
        <a:spcBef>
          <a:spcPct val="0"/>
        </a:spcBef>
        <a:spcAft>
          <a:spcPct val="0"/>
        </a:spcAft>
        <a:defRPr sz="3636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283373" indent="-283373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64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13974" indent="-236144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31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944575" indent="-188915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198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322405" indent="-188915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5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700235" indent="-188915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5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078065" indent="-188915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5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455896" indent="-188915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5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833726" indent="-188915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5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211556" indent="-188915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53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r" defTabSz="755660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poptosis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en.wikipedia.org/wiki/Killer_T_cell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6" Type="http://schemas.openxmlformats.org/officeDocument/2006/relationships/hyperlink" Target="http://en.wikipedia.org/wiki/CD8" TargetMode="External"/><Relationship Id="rId5" Type="http://schemas.openxmlformats.org/officeDocument/2006/relationships/hyperlink" Target="http://en.wikipedia.org/wiki/Specific_immunity" TargetMode="External"/><Relationship Id="rId4" Type="http://schemas.openxmlformats.org/officeDocument/2006/relationships/hyperlink" Target="http://en.wikipedia.org/wiki/Red_blood_cell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pitope" TargetMode="External"/><Relationship Id="rId3" Type="http://schemas.openxmlformats.org/officeDocument/2006/relationships/hyperlink" Target="http://en.wikipedia.org/wiki/Macrophages" TargetMode="External"/><Relationship Id="rId7" Type="http://schemas.openxmlformats.org/officeDocument/2006/relationships/hyperlink" Target="http://en.wikipedia.org/wiki/Antigen_processing" TargetMode="External"/><Relationship Id="rId12" Type="http://schemas.openxmlformats.org/officeDocument/2006/relationships/hyperlink" Target="http://en.wikipedia.org/wiki/Immunogenicity" TargetMode="External"/><Relationship Id="rId2" Type="http://schemas.openxmlformats.org/officeDocument/2006/relationships/hyperlink" Target="http://en.wikipedia.org/wiki/Antigen-presenting_cell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Antigen" TargetMode="External"/><Relationship Id="rId11" Type="http://schemas.openxmlformats.org/officeDocument/2006/relationships/hyperlink" Target="http://en.wikipedia.org/wiki/Helper_T_cell" TargetMode="External"/><Relationship Id="rId5" Type="http://schemas.openxmlformats.org/officeDocument/2006/relationships/hyperlink" Target="http://en.wikipedia.org/wiki/Dendritic_cells" TargetMode="External"/><Relationship Id="rId10" Type="http://schemas.openxmlformats.org/officeDocument/2006/relationships/hyperlink" Target="http://en.wikipedia.org/wiki/CD4" TargetMode="External"/><Relationship Id="rId4" Type="http://schemas.openxmlformats.org/officeDocument/2006/relationships/hyperlink" Target="http://en.wikipedia.org/wiki/B_cells" TargetMode="External"/><Relationship Id="rId9" Type="http://schemas.openxmlformats.org/officeDocument/2006/relationships/hyperlink" Target="http://en.wikipedia.org/wiki/Specific_immunity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ymph_nodes" TargetMode="External"/><Relationship Id="rId3" Type="http://schemas.openxmlformats.org/officeDocument/2006/relationships/hyperlink" Target="http://en.wikipedia.org/wiki/Natural_killer_cells" TargetMode="External"/><Relationship Id="rId7" Type="http://schemas.openxmlformats.org/officeDocument/2006/relationships/hyperlink" Target="http://en.wikipedia.org/wiki/Chemokines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hyperlink" Target="http://en.wikipedia.org/wiki/IFN-gamma" TargetMode="External"/><Relationship Id="rId5" Type="http://schemas.openxmlformats.org/officeDocument/2006/relationships/hyperlink" Target="http://en.wikipedia.org/wiki/Dendritic_cells" TargetMode="External"/><Relationship Id="rId4" Type="http://schemas.openxmlformats.org/officeDocument/2006/relationships/hyperlink" Target="http://en.wikipedia.org/wiki/Macrophages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D4%2B" TargetMode="External"/><Relationship Id="rId3" Type="http://schemas.openxmlformats.org/officeDocument/2006/relationships/hyperlink" Target="http://en.wikipedia.org/wiki/Interleukin_12" TargetMode="External"/><Relationship Id="rId7" Type="http://schemas.openxmlformats.org/officeDocument/2006/relationships/hyperlink" Target="http://en.wikipedia.org/wiki/CD8%2B_T_cells" TargetMode="External"/><Relationship Id="rId2" Type="http://schemas.openxmlformats.org/officeDocument/2006/relationships/hyperlink" Target="http://en.wikipedia.org/wiki/Transactivat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Th1_cell" TargetMode="External"/><Relationship Id="rId5" Type="http://schemas.openxmlformats.org/officeDocument/2006/relationships/hyperlink" Target="http://en.wikipedia.org/wiki/Reactive_oxygen" TargetMode="External"/><Relationship Id="rId4" Type="http://schemas.openxmlformats.org/officeDocument/2006/relationships/hyperlink" Target="http://en.wikipedia.org/wiki/Apoptosis" TargetMode="External"/><Relationship Id="rId9" Type="http://schemas.openxmlformats.org/officeDocument/2006/relationships/hyperlink" Target="http://en.wikipedia.org/w/index.php?title=Cytolytic_T_lymphocytes&amp;amp;action=edit&amp;amp;redlink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terms.com/script/main/art.asp?articlekey=10098" TargetMode="Externa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6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9" y="3221434"/>
            <a:ext cx="7255957" cy="1299758"/>
          </a:xfr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u="sng" spc="-5" dirty="0">
                <a:solidFill>
                  <a:srgbClr val="FF0000"/>
                </a:solidFill>
              </a:rPr>
              <a:t>Immunotherapy of</a:t>
            </a:r>
            <a:r>
              <a:rPr lang="en-US" sz="3600" b="1" u="sng" spc="-10" dirty="0">
                <a:solidFill>
                  <a:srgbClr val="FF0000"/>
                </a:solidFill>
              </a:rPr>
              <a:t> </a:t>
            </a:r>
            <a:r>
              <a:rPr lang="en-US" sz="3600" b="1" u="sng" spc="-5" dirty="0">
                <a:solidFill>
                  <a:srgbClr val="FF0000"/>
                </a:solidFill>
              </a:rPr>
              <a:t>cancer</a:t>
            </a:r>
            <a:endParaRPr lang="en-US" sz="3200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21192"/>
            <a:ext cx="7556500" cy="2950774"/>
          </a:xfr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85000"/>
              </a:lnSpc>
              <a:spcBef>
                <a:spcPts val="806"/>
              </a:spcBef>
              <a:buSzTx/>
              <a:buNone/>
            </a:pPr>
            <a:r>
              <a:rPr lang="en-US" sz="2975" dirty="0">
                <a:solidFill>
                  <a:srgbClr val="8CC600">
                    <a:lumMod val="40000"/>
                    <a:lumOff val="60000"/>
                  </a:srgbClr>
                </a:solidFill>
                <a:latin typeface="AR DELANEY" panose="02000000000000000000" pitchFamily="2" charset="0"/>
              </a:rPr>
              <a:t>For </a:t>
            </a:r>
            <a:endParaRPr lang="en-US" sz="2975" dirty="0">
              <a:solidFill>
                <a:srgbClr val="FFFFFF"/>
              </a:solidFill>
              <a:latin typeface="AR DELANEY" panose="02000000000000000000" pitchFamily="2" charset="0"/>
            </a:endParaRPr>
          </a:p>
          <a:p>
            <a:pPr marL="0" indent="0" algn="ctr">
              <a:lnSpc>
                <a:spcPct val="85000"/>
              </a:lnSpc>
              <a:spcBef>
                <a:spcPts val="806"/>
              </a:spcBef>
              <a:buSzTx/>
              <a:buNone/>
            </a:pPr>
            <a:r>
              <a:rPr lang="en-US" sz="2975" dirty="0">
                <a:solidFill>
                  <a:srgbClr val="00AEEF"/>
                </a:solidFill>
                <a:latin typeface="AR DELANEY" panose="02000000000000000000" pitchFamily="2" charset="0"/>
              </a:rPr>
              <a:t>MD of Surgical Oncology at</a:t>
            </a:r>
          </a:p>
          <a:p>
            <a:pPr marL="0" indent="0" algn="ctr">
              <a:lnSpc>
                <a:spcPct val="85000"/>
              </a:lnSpc>
              <a:spcBef>
                <a:spcPts val="806"/>
              </a:spcBef>
              <a:buSzTx/>
              <a:buNone/>
            </a:pPr>
            <a:r>
              <a:rPr lang="en-US" sz="2975" dirty="0">
                <a:solidFill>
                  <a:srgbClr val="00AEEF"/>
                </a:solidFill>
                <a:latin typeface="AR DELANEY" panose="02000000000000000000" pitchFamily="2" charset="0"/>
              </a:rPr>
              <a:t>Faculty of medicine Mansoura University</a:t>
            </a:r>
            <a:r>
              <a:rPr lang="en-US" dirty="0">
                <a:solidFill>
                  <a:srgbClr val="00AEEF"/>
                </a:solidFill>
                <a:latin typeface="AR DELANEY" panose="02000000000000000000" pitchFamily="2" charset="0"/>
              </a:rPr>
              <a:t>.</a:t>
            </a:r>
          </a:p>
          <a:p>
            <a:pPr marL="0" indent="0" algn="ctr">
              <a:lnSpc>
                <a:spcPct val="85000"/>
              </a:lnSpc>
              <a:spcBef>
                <a:spcPts val="806"/>
              </a:spcBef>
              <a:buSzTx/>
              <a:buNone/>
            </a:pPr>
            <a:r>
              <a:rPr lang="en-US" sz="2231" dirty="0">
                <a:solidFill>
                  <a:srgbClr val="FFBE00"/>
                </a:solidFill>
                <a:latin typeface="AR DELANEY" panose="02000000000000000000" pitchFamily="2" charset="0"/>
                <a:ea typeface="MingLiU-ExtB" panose="02020500000000000000" pitchFamily="18" charset="-120"/>
              </a:rPr>
              <a:t>Oncology Center Mansoura University(OCMU)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09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270BEA-C181-49C5-A2AF-74FA27E6E85A}"/>
              </a:ext>
            </a:extLst>
          </p:cNvPr>
          <p:cNvSpPr/>
          <p:nvPr/>
        </p:nvSpPr>
        <p:spPr>
          <a:xfrm>
            <a:off x="0" y="317500"/>
            <a:ext cx="7556500" cy="9121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Cytokines: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890" algn="just">
              <a:lnSpc>
                <a:spcPct val="116700"/>
              </a:lnSpc>
              <a:spcBef>
                <a:spcPts val="1005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Regulating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innate immune system: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 &amp;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neutrophils; and the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T&amp; B</a:t>
            </a:r>
            <a:r>
              <a:rPr lang="en-US" sz="3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</a:p>
          <a:p>
            <a:pPr marL="12700" marR="8890" algn="just">
              <a:lnSpc>
                <a:spcPct val="116700"/>
              </a:lnSpc>
              <a:spcBef>
                <a:spcPts val="101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IFN </a:t>
            </a: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alpha: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upregulating MHC class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adhesion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molecules; 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of T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cells,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</a:t>
            </a:r>
            <a:r>
              <a:rPr lang="en-US"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IL-2: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growth factor that binds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tripartite receptor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</a:t>
            </a:r>
            <a:r>
              <a:rPr lang="en-US" sz="3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IL-12: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activity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factor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GM-CSF: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reconstituting antigen presenting</a:t>
            </a:r>
            <a:r>
              <a:rPr lang="en-US"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94808"/>
      </p:ext>
    </p:extLst>
  </p:cSld>
  <p:clrMapOvr>
    <a:masterClrMapping/>
  </p:clrMapOvr>
  <p:transition spd="med"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818" y="3840"/>
            <a:ext cx="7556499" cy="710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6350" indent="-228600" algn="just">
              <a:lnSpc>
                <a:spcPct val="117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MHC class I: occurs on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b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ut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red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blood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cells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mediates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specific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cellular immunity, by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CD8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surfaces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killer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 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cells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CTL's TCR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fits the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epitope within the MHC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 molecule,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CTL 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triggers the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undergo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apoptosis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87A494-C6C5-4688-AE32-2FEC9CBAB3DA}"/>
              </a:ext>
            </a:extLst>
          </p:cNvPr>
          <p:cNvSpPr/>
          <p:nvPr/>
        </p:nvSpPr>
        <p:spPr>
          <a:xfrm>
            <a:off x="0" y="88900"/>
            <a:ext cx="7556500" cy="9450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080" indent="-228600" algn="just">
              <a:lnSpc>
                <a:spcPct val="117000"/>
              </a:lnSpc>
              <a:spcBef>
                <a:spcPts val="10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MHC class II: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antigen-presenting cells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(APCs):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macrophages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cells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dendritic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cells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(DCs).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APC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uptake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antigen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antigen processing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molecular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epitope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APC's surface, coupled with MHC class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molecule.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mediates  establishment 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specific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immunity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(acquired immunity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 immunity)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CD4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helper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T</a:t>
            </a:r>
            <a:r>
              <a:rPr lang="en-US" sz="2800" spc="6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cells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Immunoediting: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8255" indent="-228600" algn="just">
              <a:lnSpc>
                <a:spcPct val="117500"/>
              </a:lnSpc>
              <a:spcBef>
                <a:spcPts val="985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protected from cancer growth and the  development of 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our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immunogenicity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their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825" indent="-26479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504825" algn="l"/>
                <a:tab pos="505459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main phases: elimination, equilibrium and</a:t>
            </a:r>
            <a:r>
              <a:rPr lang="en-US"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escape.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45077"/>
      </p:ext>
    </p:extLst>
  </p:cSld>
  <p:clrMapOvr>
    <a:masterClrMapping/>
  </p:clrMapOvr>
  <p:transition spd="med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9C09B-D13C-4897-A2AD-AD128A12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7950" y="0"/>
            <a:ext cx="7664450" cy="5790111"/>
          </a:xfrm>
        </p:spPr>
        <p:txBody>
          <a:bodyPr/>
          <a:lstStyle/>
          <a:p>
            <a:pPr marL="12700" algn="l" rtl="0">
              <a:lnSpc>
                <a:spcPct val="100000"/>
              </a:lnSpc>
            </a:pPr>
            <a:r>
              <a:rPr lang="en-US" sz="2800" b="1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1- The </a:t>
            </a:r>
            <a:r>
              <a:rPr lang="en-US" sz="28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elimination phase: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four</a:t>
            </a:r>
            <a:r>
              <a:rPr lang="en-US"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985" indent="-228600" algn="just" rtl="0">
              <a:lnSpc>
                <a:spcPct val="116900"/>
              </a:lnSpc>
              <a:spcBef>
                <a:spcPts val="1005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phase: Cells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innate immune system (e.g.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natural killer cells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natural killer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cells,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macrophages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dendritic cells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tumor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induction of inflammatory signals stimulate Natural  killer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natural killer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to produce</a:t>
            </a:r>
            <a:r>
              <a:rPr lang="en-US" sz="28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IFN-gamma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8600" algn="just" rtl="0">
              <a:lnSpc>
                <a:spcPct val="100000"/>
              </a:lnSpc>
              <a:spcBef>
                <a:spcPts val="240"/>
              </a:spcBef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newly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synthesized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IFN-gamma</a:t>
            </a:r>
            <a:r>
              <a:rPr lang="en-US" sz="28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algn="just" rtl="0">
              <a:lnSpc>
                <a:spcPct val="116900"/>
              </a:lnSpc>
              <a:spcBef>
                <a:spcPts val="1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 (to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limited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the production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chemokines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promoting tumor death by blocking the formation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new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vessels.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cell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debris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of tumor death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ingested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 cells, followed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migration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draining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lymph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nodes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6307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0A8050-60D9-484A-A223-A34EEDEAE036}"/>
              </a:ext>
            </a:extLst>
          </p:cNvPr>
          <p:cNvSpPr/>
          <p:nvPr/>
        </p:nvSpPr>
        <p:spPr>
          <a:xfrm>
            <a:off x="0" y="165100"/>
            <a:ext cx="7556500" cy="7612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715" indent="-228600" algn="just">
              <a:lnSpc>
                <a:spcPct val="116799"/>
              </a:lnSpc>
              <a:spcBef>
                <a:spcPts val="10"/>
              </a:spcBef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phase, natural killer 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transactivate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reciprocal production of IFN-gamma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IL-12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  promotes more tumors killing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apoptosis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reactive oxygen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nitrogen intermediates.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draining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nodes,  tumor-specific dendritic 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 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Th1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which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facilitates the development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CD8+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cells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killer</a:t>
            </a:r>
            <a:r>
              <a:rPr lang="en-US" sz="28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T-cells.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715" indent="-228600" algn="just">
              <a:lnSpc>
                <a:spcPct val="117100"/>
              </a:lnSpc>
              <a:spcBef>
                <a:spcPts val="1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phase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elimination, tumor-specific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CD4+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home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tumor site and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cytolytic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lymphocytes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destroy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antigen-  bearing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cells which remain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50978"/>
      </p:ext>
    </p:extLst>
  </p:cSld>
  <p:clrMapOvr>
    <a:masterClrMapping/>
  </p:clrMapOvr>
  <p:transition spd="med"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-31750" y="42713"/>
            <a:ext cx="7556500" cy="10938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sz="36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sz="36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and Escape</a:t>
            </a:r>
            <a:r>
              <a:rPr sz="36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985" indent="-228600" algn="just">
              <a:lnSpc>
                <a:spcPct val="116700"/>
              </a:lnSpc>
              <a:spcBef>
                <a:spcPts val="1070"/>
              </a:spcBef>
              <a:buFont typeface="Symbol"/>
              <a:buChar char=""/>
              <a:tabLst>
                <a:tab pos="469900" algn="l"/>
              </a:tabLst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which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survived the elimination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equilibrium 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phase.</a:t>
            </a:r>
          </a:p>
          <a:p>
            <a:pPr marL="469265" marR="5080" indent="-228600" algn="just">
              <a:lnSpc>
                <a:spcPct val="117500"/>
              </a:lnSpc>
              <a:spcBef>
                <a:spcPts val="60"/>
              </a:spcBef>
              <a:buFont typeface="Symbol"/>
              <a:buChar char=""/>
              <a:tabLst>
                <a:tab pos="505459" algn="l"/>
              </a:tabLst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In this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phase, lymphocytes and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IFN-gamma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pressure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tumor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which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genetically unstable and rapidly</a:t>
            </a:r>
            <a:r>
              <a:rPr sz="3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mutating.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228600" algn="just">
              <a:lnSpc>
                <a:spcPct val="117100"/>
              </a:lnSpc>
              <a:spcBef>
                <a:spcPts val="50"/>
              </a:spcBef>
              <a:buFont typeface="Symbol"/>
              <a:buChar char=""/>
              <a:tabLst>
                <a:tab pos="469900" algn="l"/>
              </a:tabLst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variants which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resistance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then enter 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escape phase. In </a:t>
            </a:r>
            <a:r>
              <a:rPr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phase,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expand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an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uncontrolled manner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may eventually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3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malignancies.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C4528E-279E-4401-B566-08AC99D232E0}"/>
              </a:ext>
            </a:extLst>
          </p:cNvPr>
          <p:cNvSpPr/>
          <p:nvPr/>
        </p:nvSpPr>
        <p:spPr>
          <a:xfrm>
            <a:off x="0" y="12700"/>
            <a:ext cx="7556500" cy="781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escape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</a:t>
            </a:r>
            <a:r>
              <a:rPr lang="en-US" sz="3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immunosurveillence</a:t>
            </a: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buSzPct val="91666"/>
              <a:tabLst>
                <a:tab pos="137795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-Loss/downregulation of MHC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3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-Downregulation, mutation 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-Loss of</a:t>
            </a:r>
            <a:r>
              <a:rPr lang="en-US"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costimulation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">
              <a:lnSpc>
                <a:spcPct val="100000"/>
              </a:lnSpc>
              <a:buSzPct val="91666"/>
              <a:tabLst>
                <a:tab pos="17335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Suppressing the immune</a:t>
            </a:r>
            <a:r>
              <a:rPr lang="en-US"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-Ineffective signals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sz="3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-Alteration </a:t>
            </a:r>
            <a:r>
              <a:rPr lang="en-US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death receptor</a:t>
            </a:r>
            <a:r>
              <a:rPr lang="en-US" sz="32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-Immunosuppressive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cytokins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buSzPct val="91666"/>
              <a:tabLst>
                <a:tab pos="172720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Outpacing the</a:t>
            </a:r>
            <a:r>
              <a:rPr lang="en-US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immunresponse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985">
              <a:lnSpc>
                <a:spcPct val="116700"/>
              </a:lnSpc>
              <a:spcBef>
                <a:spcPts val="1010"/>
              </a:spcBef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cells can simply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proliferate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quickly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response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fast 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enough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their growth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check.</a:t>
            </a:r>
          </a:p>
        </p:txBody>
      </p:sp>
    </p:spTree>
    <p:extLst>
      <p:ext uri="{BB962C8B-B14F-4D97-AF65-F5344CB8AC3E}">
        <p14:creationId xmlns:p14="http://schemas.microsoft.com/office/powerpoint/2010/main" val="1596777528"/>
      </p:ext>
    </p:extLst>
  </p:cSld>
  <p:clrMapOvr>
    <a:masterClrMapping/>
  </p:clrMapOvr>
  <p:transition spd="med">
    <p:wheel spokes="2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6D25-72FA-4FEC-B03F-E26F87805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1592"/>
            <a:ext cx="7556500" cy="10191807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cells avoid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immunosurveillence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Weapons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Defects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costimulation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Co-stimulation: delivery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signal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by an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antigen-presenting cell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 allowing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lymphokines necessary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 additional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Immunosuppressive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cytokins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-IL-10 inhibits antigen presentation and IL-12</a:t>
            </a:r>
            <a:r>
              <a:rPr lang="en-US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5843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907795"/>
            <a:ext cx="7556500" cy="8778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-TGF-beta induces overproduction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IL-10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20065">
              <a:lnSpc>
                <a:spcPct val="116700"/>
              </a:lnSpc>
              <a:spcBef>
                <a:spcPts val="1010"/>
              </a:spcBef>
            </a:pP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-VEGF avoid immune recognition, inhibits the effector function,prevent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 activation and cytokine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Induction of immunosuppressive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6700"/>
              </a:lnSpc>
              <a:spcBef>
                <a:spcPts val="1005"/>
              </a:spcBef>
            </a:pPr>
            <a:r>
              <a:rPr sz="3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.CD4+CD25+ Tcells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(constitute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5-10%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CD4+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cells): immunological tolerance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antigens and </a:t>
            </a:r>
            <a:r>
              <a:rPr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proliferation.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60DD0F-2131-4344-8887-D4C8AED493CB}"/>
              </a:ext>
            </a:extLst>
          </p:cNvPr>
          <p:cNvSpPr/>
          <p:nvPr/>
        </p:nvSpPr>
        <p:spPr>
          <a:xfrm>
            <a:off x="10781" y="487100"/>
            <a:ext cx="7556499" cy="485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Gr1+CD11b+myeloid</a:t>
            </a:r>
            <a:r>
              <a:rPr lang="en-US"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620">
              <a:lnSpc>
                <a:spcPct val="117500"/>
              </a:lnSpc>
              <a:spcBef>
                <a:spcPts val="985"/>
              </a:spcBef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granulocyte monocyte markers Gr1+CD11b+ accumulate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spleens,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and blood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bearing</a:t>
            </a:r>
            <a:r>
              <a:rPr lang="en-US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mice</a:t>
            </a:r>
          </a:p>
          <a:p>
            <a:pPr marL="12700" marR="7620">
              <a:lnSpc>
                <a:spcPct val="117500"/>
              </a:lnSpc>
              <a:spcBef>
                <a:spcPts val="990"/>
              </a:spcBef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Inhibiting antibody production, CTL generation,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function, lymphocytic  proliferation, CD3 gamma chain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28144"/>
      </p:ext>
    </p:extLst>
  </p:cSld>
  <p:clrMapOvr>
    <a:masterClrMapping/>
  </p:clrMapOvr>
  <p:transition spd="med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77825" y="512420"/>
            <a:ext cx="680085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95"/>
              </a:spcBef>
            </a:pPr>
            <a:r>
              <a:rPr sz="4400" b="1" u="sng" spc="-5" dirty="0">
                <a:solidFill>
                  <a:srgbClr val="FF0000"/>
                </a:solidFill>
              </a:rPr>
              <a:t>Immunotherapy of</a:t>
            </a:r>
            <a:r>
              <a:rPr sz="4400" b="1" u="sng" spc="-10" dirty="0">
                <a:solidFill>
                  <a:srgbClr val="FF0000"/>
                </a:solidFill>
              </a:rPr>
              <a:t> </a:t>
            </a:r>
            <a:r>
              <a:rPr sz="4400" b="1" u="sng" spc="-5" dirty="0">
                <a:solidFill>
                  <a:srgbClr val="FF0000"/>
                </a:solidFill>
              </a:rPr>
              <a:t>cancer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C64CFD09-DA31-4E87-8CFD-EA46B3CFDE1C}"/>
              </a:ext>
            </a:extLst>
          </p:cNvPr>
          <p:cNvSpPr txBox="1"/>
          <p:nvPr/>
        </p:nvSpPr>
        <p:spPr>
          <a:xfrm>
            <a:off x="-84066" y="2757549"/>
            <a:ext cx="7435850" cy="63537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</a:t>
            </a:r>
            <a:r>
              <a:rPr sz="4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SYSTEM: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765" marR="8890" indent="-571500" algn="just">
              <a:lnSpc>
                <a:spcPct val="116700"/>
              </a:lnSpc>
              <a:spcBef>
                <a:spcPts val="1005"/>
              </a:spcBef>
              <a:buFont typeface="Arial" panose="020B0604020202020204" pitchFamily="34" charset="0"/>
              <a:buChar char="•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immune system originate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hematopoietic stem cell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the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marrow, which gives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to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lineages, a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myeloid 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progenitor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and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lymphoid progenitor</a:t>
            </a:r>
            <a:r>
              <a:rPr sz="4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B5009-68B4-4A48-9229-2EB41D95D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556500" cy="11878829"/>
          </a:xfrm>
        </p:spPr>
        <p:txBody>
          <a:bodyPr/>
          <a:lstStyle/>
          <a:p>
            <a:pPr marL="12700" algn="l" rtl="0">
              <a:lnSpc>
                <a:spcPct val="100000"/>
              </a:lnSpc>
              <a:spcBef>
                <a:spcPts val="5"/>
              </a:spcBef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other suppressive</a:t>
            </a:r>
            <a:r>
              <a:rPr lang="en-US" sz="28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350" algn="l" rtl="0">
              <a:lnSpc>
                <a:spcPct val="117500"/>
              </a:lnSpc>
              <a:spcBef>
                <a:spcPts val="98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-IDO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(Indoleamine2,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dioxygenase): expressed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human 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tissues and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splenic DC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subsets 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lesding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blockage of proliferation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T-cells</a:t>
            </a:r>
          </a:p>
          <a:p>
            <a:pPr marL="12700" algn="l" rtl="0">
              <a:lnSpc>
                <a:spcPct val="100000"/>
              </a:lnSpc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-Ganglioside (sialic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glycosphingolipids)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l" rtl="0">
              <a:lnSpc>
                <a:spcPct val="100000"/>
              </a:lnSpc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-Prostaglandins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l" rtl="0">
              <a:lnSpc>
                <a:spcPct val="100000"/>
              </a:lnSpc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defects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 algn="l" rtl="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of signal transduction molecules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</a:t>
            </a:r>
            <a:r>
              <a:rPr lang="en-US" sz="28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1594" indent="-228600" algn="l" rtl="0">
              <a:lnSpc>
                <a:spcPct val="117500"/>
              </a:lnSpc>
              <a:spcBef>
                <a:spcPts val="5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CD3 gamma chain. TCR CD3 complex,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transducer  upon antigen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 algn="l" rtl="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Receptor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mediated apoptosis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contributes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6456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90156B-0A33-434C-A17C-CE0BC4C1566E}"/>
              </a:ext>
            </a:extLst>
          </p:cNvPr>
          <p:cNvSpPr/>
          <p:nvPr/>
        </p:nvSpPr>
        <p:spPr>
          <a:xfrm>
            <a:off x="196850" y="241300"/>
            <a:ext cx="76644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240"/>
              </a:spcBef>
            </a:pP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Malfunction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</a:t>
            </a:r>
            <a:r>
              <a:rPr lang="en-US" sz="3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mediated inhibition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DC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generation, differentiation and</a:t>
            </a:r>
            <a:r>
              <a:rPr lang="en-US" sz="3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maturation.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-Functional impairment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of costimulatory</a:t>
            </a:r>
            <a:r>
              <a:rPr lang="en-US" sz="3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5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"/>
              </a:spcBef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-Induction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49918"/>
      </p:ext>
    </p:extLst>
  </p:cSld>
  <p:clrMapOvr>
    <a:masterClrMapping/>
  </p:clrMapOvr>
  <p:transition spd="med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4959222"/>
            <a:ext cx="7556500" cy="104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7500"/>
              </a:lnSpc>
              <a:spcBef>
                <a:spcPts val="98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cause the tumor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compared with normal 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tissues,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magnifying weak host immune reactions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tumors.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928115"/>
            <a:ext cx="7556500" cy="38953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id="{46CA065F-CC8A-4F50-868A-ED9A9727CFC5}"/>
              </a:ext>
            </a:extLst>
          </p:cNvPr>
          <p:cNvSpPr/>
          <p:nvPr/>
        </p:nvSpPr>
        <p:spPr>
          <a:xfrm>
            <a:off x="0" y="928242"/>
            <a:ext cx="7556500" cy="38971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98555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353811"/>
            <a:ext cx="7556500" cy="3970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-20758"/>
            <a:ext cx="7556500" cy="91229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890">
              <a:lnSpc>
                <a:spcPct val="116799"/>
              </a:lnSpc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Stimulating the antitumour response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effector  cells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producing soluble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mediators.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spc="-5" dirty="0">
                <a:latin typeface="Calibri"/>
                <a:cs typeface="Calibri"/>
              </a:rPr>
              <a:t>Main mechanisms </a:t>
            </a:r>
            <a:r>
              <a:rPr lang="en-US" sz="2400" b="1" dirty="0">
                <a:latin typeface="Calibri"/>
                <a:cs typeface="Calibri"/>
              </a:rPr>
              <a:t>of</a:t>
            </a:r>
            <a:r>
              <a:rPr lang="en-US" sz="2400" b="1" spc="-15" dirty="0">
                <a:latin typeface="Calibri"/>
                <a:cs typeface="Calibri"/>
              </a:rPr>
              <a:t> </a:t>
            </a:r>
            <a:r>
              <a:rPr lang="en-US" sz="2400" b="1" spc="-5" dirty="0">
                <a:latin typeface="Calibri"/>
                <a:cs typeface="Calibri"/>
              </a:rPr>
              <a:t>immunotherapy: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 suppressor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mechanisms.</a:t>
            </a:r>
          </a:p>
          <a:p>
            <a:pPr marL="12700" marR="8890">
              <a:lnSpc>
                <a:spcPct val="116700"/>
              </a:lnSpc>
              <a:spcBef>
                <a:spcPts val="101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-Altering tumour cells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immunogenicity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them more  susceptible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immunologic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defences.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890">
              <a:lnSpc>
                <a:spcPct val="116700"/>
              </a:lnSpc>
              <a:spcBef>
                <a:spcPts val="1005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-Improving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cytotoxic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radiotherapy, such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stimulating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marrow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with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GM-CSF.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cancer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825" indent="-264795">
              <a:lnSpc>
                <a:spcPct val="100000"/>
              </a:lnSpc>
              <a:buFont typeface="Wingdings"/>
              <a:buChar char=""/>
              <a:tabLst>
                <a:tab pos="504825" algn="l"/>
                <a:tab pos="505459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stimulation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within the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825" indent="-264795">
              <a:lnSpc>
                <a:spcPct val="100000"/>
              </a:lnSpc>
              <a:spcBef>
                <a:spcPts val="1250"/>
              </a:spcBef>
              <a:buFont typeface="Wingdings"/>
              <a:buChar char=""/>
              <a:tabLst>
                <a:tab pos="504825" algn="l"/>
                <a:tab pos="505459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997585" indent="34925">
              <a:lnSpc>
                <a:spcPct val="1867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Specific: (1) Bacterial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Chemical (3) Biological.  Specific: Anti tumor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>
            <a:extLst>
              <a:ext uri="{FF2B5EF4-FFF2-40B4-BE49-F238E27FC236}">
                <a16:creationId xmlns:a16="http://schemas.microsoft.com/office/drawing/2014/main" id="{902654C9-35E3-4565-B21D-C2C2AB09AC5C}"/>
              </a:ext>
            </a:extLst>
          </p:cNvPr>
          <p:cNvSpPr txBox="1"/>
          <p:nvPr/>
        </p:nvSpPr>
        <p:spPr>
          <a:xfrm>
            <a:off x="120650" y="-5021"/>
            <a:ext cx="7753350" cy="9140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r>
              <a:rPr lang="en-US"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228600">
              <a:lnSpc>
                <a:spcPct val="116799"/>
              </a:lnSpc>
              <a:spcBef>
                <a:spcPts val="1005"/>
              </a:spcBef>
              <a:buFont typeface="Wingdings"/>
              <a:buChar char=""/>
              <a:tabLst>
                <a:tab pos="469900" algn="l"/>
              </a:tabLst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cells 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already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reactive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antigen 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r>
              <a:rPr lang="en-US"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Recipient.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buFont typeface="Wingdings"/>
              <a:buChar char=""/>
              <a:tabLst>
                <a:tab pos="469900" algn="l"/>
              </a:tabLst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350">
              <a:lnSpc>
                <a:spcPct val="116700"/>
              </a:lnSpc>
              <a:spcBef>
                <a:spcPts val="1010"/>
              </a:spcBef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Specific: (1) Antibodies (2) LAK cells (3)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– infiltrating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 (4)  Antigen-presenting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</a:t>
            </a:r>
            <a:r>
              <a:rPr lang="en-US"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Non-Specific: (1) Non-specifically-activated T-Cells (2)</a:t>
            </a:r>
            <a:r>
              <a:rPr lang="en-US"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Cytokines.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en-US"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 as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immunotherapy.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of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blocking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 of growth factors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angiogenic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en-US"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4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Active non specific immunotherapy: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0301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6540" y="705611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24662" y="245056"/>
            <a:ext cx="7556500" cy="8499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algn="l">
              <a:lnSpc>
                <a:spcPct val="100000"/>
              </a:lnSpc>
              <a:spcBef>
                <a:spcPts val="95"/>
              </a:spcBef>
              <a:tabLst>
                <a:tab pos="5042535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8255" indent="-228600" algn="l">
              <a:lnSpc>
                <a:spcPct val="116799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tumor- bearing host 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elicit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immune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capable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eliminating or retarding tumor</a:t>
            </a:r>
            <a:r>
              <a:rPr lang="en-US"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011295" indent="227965" algn="l">
              <a:lnSpc>
                <a:spcPct val="100000"/>
              </a:lnSpc>
              <a:buFont typeface="Times New Roman"/>
              <a:buChar char="•"/>
              <a:tabLst>
                <a:tab pos="504825" algn="l"/>
                <a:tab pos="505459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085" marR="4011295" indent="-160020" algn="l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17272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Extracts: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 algn="l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BCG (Bacillus Calmette-Guerin): Attenuated Bovine Tuberculosis</a:t>
            </a:r>
            <a:r>
              <a:rPr sz="28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Bacterium.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 algn="l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Membrane Extracts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BCG.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 algn="l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Parvum: Corynebacterium parvum (related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diphtheria</a:t>
            </a:r>
            <a:r>
              <a:rPr sz="28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bacillus).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242185" lvl="1" indent="227965" algn="l">
              <a:lnSpc>
                <a:spcPct val="186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Endotoxins: Muramyl Dipeptide.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Adjuvants: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 algn="l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Levamisole.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280285" lvl="1" indent="227965" algn="l">
              <a:lnSpc>
                <a:spcPct val="1867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 IC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(Poly-inosinic-Poly-cytidyllic acid).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>
            <a:extLst>
              <a:ext uri="{FF2B5EF4-FFF2-40B4-BE49-F238E27FC236}">
                <a16:creationId xmlns:a16="http://schemas.microsoft.com/office/drawing/2014/main" id="{A3DA94AD-DD2A-42EA-8564-C07D755121F3}"/>
              </a:ext>
            </a:extLst>
          </p:cNvPr>
          <p:cNvSpPr txBox="1"/>
          <p:nvPr/>
        </p:nvSpPr>
        <p:spPr>
          <a:xfrm>
            <a:off x="136525" y="393700"/>
            <a:ext cx="75565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Cytokines: (Can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actively induced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passively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transferred):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Interferons.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Interleukin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(IL2).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Necrosis Factor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(TNF-χ).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RNA: extracted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lymphoid tissues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heterogenic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2F20017F-9BE3-4256-BCDA-330562E0C22D}"/>
              </a:ext>
            </a:extLst>
          </p:cNvPr>
          <p:cNvSpPr txBox="1"/>
          <p:nvPr/>
        </p:nvSpPr>
        <p:spPr>
          <a:xfrm>
            <a:off x="0" y="3081859"/>
            <a:ext cx="7556500" cy="7566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immunized with tumor tissue can induce immunity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tumor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4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recipients.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160">
              <a:lnSpc>
                <a:spcPct val="117500"/>
              </a:lnSpc>
              <a:spcBef>
                <a:spcPts val="98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Transfer factor: one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extracts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sensitized lymphoid cells. Its injection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reactions against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Active specific immunotherapy (Anti -tumor</a:t>
            </a:r>
            <a:r>
              <a:rPr sz="2400" b="1" u="sng" spc="3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Vaccines):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228600">
              <a:lnSpc>
                <a:spcPct val="116700"/>
              </a:lnSpc>
              <a:spcBef>
                <a:spcPts val="1010"/>
              </a:spcBef>
              <a:buFont typeface="Wingdings"/>
              <a:buChar char=""/>
              <a:tabLst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containing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antigen preparation,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to TAA and induce specific antitumor immune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8890" indent="-228600">
              <a:lnSpc>
                <a:spcPct val="117500"/>
              </a:lnSpc>
              <a:spcBef>
                <a:spcPts val="1000"/>
              </a:spcBef>
              <a:buFont typeface="Wingdings"/>
              <a:buChar char=""/>
              <a:tabLst>
                <a:tab pos="504825" algn="l"/>
                <a:tab pos="505459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injected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prepared from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tumor cells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 other patient 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085" indent="-160020">
              <a:lnSpc>
                <a:spcPct val="100000"/>
              </a:lnSpc>
              <a:buAutoNum type="arabicPlain"/>
              <a:tabLst>
                <a:tab pos="1727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Killed tumor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lain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815" indent="-158750">
              <a:lnSpc>
                <a:spcPct val="100000"/>
              </a:lnSpc>
              <a:buAutoNum type="arabicPlain"/>
              <a:tabLst>
                <a:tab pos="17145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Tumor Cells.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lain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085" indent="-160020">
              <a:lnSpc>
                <a:spcPct val="100000"/>
              </a:lnSpc>
              <a:buAutoNum type="arabicPlain"/>
              <a:tabLst>
                <a:tab pos="1727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Unmodified Tumor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2974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0604" y="907795"/>
            <a:ext cx="5848046" cy="3830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 indent="-160020">
              <a:lnSpc>
                <a:spcPct val="100000"/>
              </a:lnSpc>
              <a:spcBef>
                <a:spcPts val="100"/>
              </a:spcBef>
              <a:buAutoNum type="arabicPlain" startAt="4"/>
              <a:tabLst>
                <a:tab pos="1727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Altered Tumor Cells or Tumor Antigens.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lain" startAt="4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Lipidized Tumor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Chemically Derivatized Tumor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lvl="1" indent="227965">
              <a:lnSpc>
                <a:spcPct val="1867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"Xenogenized" Tumor Cells (Virally-infected Cells)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Peptides from Tumor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0B4480-093F-4251-9E08-32AE001C213F}"/>
              </a:ext>
            </a:extLst>
          </p:cNvPr>
          <p:cNvSpPr/>
          <p:nvPr/>
        </p:nvSpPr>
        <p:spPr>
          <a:xfrm>
            <a:off x="0" y="88900"/>
            <a:ext cx="7556499" cy="1045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0765" marR="5080" indent="-571500">
              <a:lnSpc>
                <a:spcPct val="117500"/>
              </a:lnSpc>
              <a:spcBef>
                <a:spcPts val="994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Myeloid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progenitor cell give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</a:t>
            </a:r>
            <a:r>
              <a:rPr lang="en-US" sz="4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40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myeloid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(monocytes,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macrophages,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 cells, megakaryocytes and</a:t>
            </a:r>
            <a:r>
              <a:rPr lang="en-US" sz="4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granulocytes).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765" marR="5080" indent="-571500">
              <a:lnSpc>
                <a:spcPct val="117500"/>
              </a:lnSpc>
              <a:spcBef>
                <a:spcPts val="985"/>
              </a:spcBef>
              <a:buFont typeface="Arial" panose="020B0604020202020204" pitchFamily="34" charset="0"/>
              <a:buChar char="•"/>
            </a:pP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Lymphoid progenitor cells give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cells,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killer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(NK) 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765" marR="5080" indent="-571500">
              <a:lnSpc>
                <a:spcPct val="117500"/>
              </a:lnSpc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make up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cellular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innate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(non-specific) and  adaptive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(specific) immune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91243"/>
      </p:ext>
    </p:extLst>
  </p:cSld>
  <p:clrMapOvr>
    <a:masterClrMapping/>
  </p:clrMapOvr>
  <p:transition spd="med">
    <p:wheel spokes="2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id="{F2A4C25D-6522-4DC4-8A34-99CCCB5A509D}"/>
              </a:ext>
            </a:extLst>
          </p:cNvPr>
          <p:cNvSpPr/>
          <p:nvPr/>
        </p:nvSpPr>
        <p:spPr>
          <a:xfrm>
            <a:off x="0" y="927100"/>
            <a:ext cx="7556499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0960456"/>
      </p:ext>
    </p:extLst>
  </p:cSld>
  <p:clrMapOvr>
    <a:masterClrMapping/>
  </p:clrMapOvr>
  <p:transition spd="med">
    <p:wheel spokes="2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6540" y="705611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62050" y="928115"/>
            <a:ext cx="5274310" cy="3955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>
            <a:extLst>
              <a:ext uri="{FF2B5EF4-FFF2-40B4-BE49-F238E27FC236}">
                <a16:creationId xmlns:a16="http://schemas.microsoft.com/office/drawing/2014/main" id="{BEA96901-419A-4F3D-9022-15A3B15751D0}"/>
              </a:ext>
            </a:extLst>
          </p:cNvPr>
          <p:cNvSpPr txBox="1"/>
          <p:nvPr/>
        </p:nvSpPr>
        <p:spPr>
          <a:xfrm>
            <a:off x="1" y="0"/>
            <a:ext cx="7556499" cy="104564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Non-Specific: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535" indent="-204470">
              <a:lnSpc>
                <a:spcPct val="100000"/>
              </a:lnSpc>
              <a:spcBef>
                <a:spcPts val="1245"/>
              </a:spcBef>
              <a:buAutoNum type="arabicParenBoth"/>
              <a:tabLst>
                <a:tab pos="21717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Non-specifically-activated T-Cells; Lymphokine-activated Killer Cells (LAK</a:t>
            </a:r>
            <a:r>
              <a:rPr sz="32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Cells).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arenBoth"/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535" indent="-204470">
              <a:lnSpc>
                <a:spcPct val="100000"/>
              </a:lnSpc>
              <a:spcBef>
                <a:spcPts val="5"/>
              </a:spcBef>
              <a:buAutoNum type="arabicParenBoth"/>
              <a:tabLst>
                <a:tab pos="21717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Cytokines.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specific: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010025" lvl="1" indent="227965">
              <a:lnSpc>
                <a:spcPts val="2690"/>
              </a:lnSpc>
              <a:spcBef>
                <a:spcPts val="280"/>
              </a:spcBef>
              <a:buFont typeface="Wingdings"/>
              <a:buChar char="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3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085" marR="4010025" indent="-160020">
              <a:lnSpc>
                <a:spcPts val="2690"/>
              </a:lnSpc>
              <a:buAutoNum type="arabicPlain"/>
              <a:tabLst>
                <a:tab pos="172720" algn="l"/>
              </a:tabLst>
            </a:pPr>
            <a:r>
              <a:rPr sz="32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Antibodies: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43280">
              <a:lnSpc>
                <a:spcPts val="2680"/>
              </a:lnSpc>
              <a:spcBef>
                <a:spcPts val="5"/>
              </a:spcBef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Monoclonal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Ab.: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Alone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conjugated with toxins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radiotherapy.  B-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Polyclonal Ab.: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Alone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conjugated with toxins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32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radiotherapy.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085" indent="-160020">
              <a:lnSpc>
                <a:spcPct val="100000"/>
              </a:lnSpc>
              <a:spcBef>
                <a:spcPts val="950"/>
              </a:spcBef>
              <a:buAutoNum type="arabicPlain" startAt="2"/>
              <a:tabLst>
                <a:tab pos="172720" algn="l"/>
              </a:tabLst>
            </a:pPr>
            <a:r>
              <a:rPr sz="32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Cellular Transfer (Adoptive</a:t>
            </a:r>
            <a:r>
              <a:rPr sz="3200" u="sng" spc="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immunotherapy):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295525">
              <a:lnSpc>
                <a:spcPct val="186600"/>
              </a:lnSpc>
              <a:spcBef>
                <a:spcPts val="5"/>
              </a:spcBef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Tumor-Infiltrating Lymphocytes (TIL Cells).  B- Dendritic</a:t>
            </a:r>
            <a:r>
              <a:rPr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7088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6540" y="705611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907795"/>
            <a:ext cx="7556500" cy="96423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LAK</a:t>
            </a:r>
            <a:r>
              <a:rPr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Antigen-presenting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25">
              <a:lnSpc>
                <a:spcPct val="100000"/>
              </a:lnSpc>
            </a:pP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Monoclonal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29845" indent="-228600">
              <a:lnSpc>
                <a:spcPct val="116700"/>
              </a:lnSpc>
              <a:spcBef>
                <a:spcPts val="1010"/>
              </a:spcBef>
              <a:buFont typeface="Wingdings"/>
              <a:buChar char=""/>
              <a:tabLst>
                <a:tab pos="46990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Mouse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immunized with tumor cells, and reactive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obtained from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spleen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LN,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sz="3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cultured.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</a:t>
            </a:r>
            <a:r>
              <a:rPr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16799"/>
              </a:lnSpc>
              <a:spcBef>
                <a:spcPts val="1005"/>
              </a:spcBef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.Direct attack: blocking growth factor receptors,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arresting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proliferation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tumour  cells,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inducing apoptosis.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sufficient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protect the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body.</a:t>
            </a: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.Indirect attack (major protective</a:t>
            </a:r>
            <a:r>
              <a:rPr sz="3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effect):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715" indent="-228600" algn="just">
              <a:lnSpc>
                <a:spcPct val="116700"/>
              </a:lnSpc>
              <a:spcBef>
                <a:spcPts val="1010"/>
              </a:spcBef>
              <a:buAutoNum type="arabicPlain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ADCC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(antibody dependent cell mediated cytotoxicity):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recruiting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that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cytotoxicity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monocytes and</a:t>
            </a:r>
            <a:r>
              <a:rPr sz="32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B3B4D7-6753-4B08-B8AD-D1563A608BBA}"/>
              </a:ext>
            </a:extLst>
          </p:cNvPr>
          <p:cNvSpPr/>
          <p:nvPr/>
        </p:nvSpPr>
        <p:spPr>
          <a:xfrm>
            <a:off x="-6941" y="0"/>
            <a:ext cx="7556499" cy="457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715" indent="-228600" algn="just">
              <a:lnSpc>
                <a:spcPct val="116700"/>
              </a:lnSpc>
              <a:spcBef>
                <a:spcPts val="1010"/>
              </a:spcBef>
              <a:buAutoNum type="arabicPlain"/>
              <a:tabLst>
                <a:tab pos="469900" algn="l"/>
              </a:tabLs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715" indent="-228600" algn="just">
              <a:lnSpc>
                <a:spcPct val="116700"/>
              </a:lnSpc>
              <a:spcBef>
                <a:spcPts val="10"/>
              </a:spcBef>
              <a:buAutoNum type="arabicPlain"/>
              <a:tabLst>
                <a:tab pos="469900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CDC (complement dependent cytotoxicity): binding to receptor, </a:t>
            </a:r>
            <a:r>
              <a:rPr lang="en-US" sz="3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intiating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 complement system (complement cascade), resulting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membrane attack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 cell lysis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death.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229235" algn="just">
              <a:lnSpc>
                <a:spcPct val="100000"/>
              </a:lnSpc>
              <a:spcBef>
                <a:spcPts val="250"/>
              </a:spcBef>
              <a:buAutoNum type="arabicPlain"/>
              <a:tabLst>
                <a:tab pos="469900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 toxicity secondary to conjugated</a:t>
            </a:r>
            <a:r>
              <a:rPr lang="en-US" sz="32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reagent.</a:t>
            </a:r>
          </a:p>
        </p:txBody>
      </p:sp>
    </p:spTree>
    <p:extLst>
      <p:ext uri="{BB962C8B-B14F-4D97-AF65-F5344CB8AC3E}">
        <p14:creationId xmlns:p14="http://schemas.microsoft.com/office/powerpoint/2010/main" val="3374856607"/>
      </p:ext>
    </p:extLst>
  </p:cSld>
  <p:clrMapOvr>
    <a:masterClrMapping/>
  </p:clrMapOvr>
  <p:transition spd="med">
    <p:wheel spokes="2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C2DF3B-FFD6-4C37-90E8-C64A21EADE13}"/>
              </a:ext>
            </a:extLst>
          </p:cNvPr>
          <p:cNvSpPr/>
          <p:nvPr/>
        </p:nvSpPr>
        <p:spPr>
          <a:xfrm>
            <a:off x="0" y="317500"/>
            <a:ext cx="7556500" cy="964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17100"/>
              </a:lnSpc>
              <a:spcBef>
                <a:spcPts val="994"/>
              </a:spcBef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Monoclonal antibodies developed against Tumor Specific Antigens that are  expressed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cancers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early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cells (serve </a:t>
            </a:r>
            <a:r>
              <a:rPr lang="en-US"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markers),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targeting of such markers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815" indent="-158750">
              <a:lnSpc>
                <a:spcPct val="100000"/>
              </a:lnSpc>
              <a:buAutoNum type="arabicPlain"/>
              <a:tabLst>
                <a:tab pos="17145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Prostate-specific Antigen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(PSA).</a:t>
            </a: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lang="en-US" sz="36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Carcino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-embryonic Antigen</a:t>
            </a:r>
            <a:r>
              <a:rPr lang="en-US" sz="3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(CEA).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8255" lvl="1" indent="-228600">
              <a:lnSpc>
                <a:spcPct val="116700"/>
              </a:lnSpc>
              <a:spcBef>
                <a:spcPts val="100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 Carcinoma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A33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Antigen: Imaging Metastatic Colon Carcinoma with  Radioactive-Iodine-Labelled Monoclonal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A33</a:t>
            </a:r>
            <a:r>
              <a:rPr lang="en-US"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Ag.</a:t>
            </a:r>
          </a:p>
        </p:txBody>
      </p:sp>
    </p:spTree>
    <p:extLst>
      <p:ext uri="{BB962C8B-B14F-4D97-AF65-F5344CB8AC3E}">
        <p14:creationId xmlns:p14="http://schemas.microsoft.com/office/powerpoint/2010/main" val="80526118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257BFF-74E1-4733-9347-E54CD15A2A35}"/>
              </a:ext>
            </a:extLst>
          </p:cNvPr>
          <p:cNvSpPr/>
          <p:nvPr/>
        </p:nvSpPr>
        <p:spPr>
          <a:xfrm>
            <a:off x="7237" y="1612900"/>
            <a:ext cx="7556499" cy="443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8255" lvl="1" indent="-228600">
              <a:lnSpc>
                <a:spcPct val="116700"/>
              </a:lnSpc>
              <a:spcBef>
                <a:spcPts val="100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815" indent="-158750">
              <a:lnSpc>
                <a:spcPct val="100000"/>
              </a:lnSpc>
              <a:buAutoNum type="arabicPlain"/>
              <a:tabLst>
                <a:tab pos="17145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Monoclonal Antibody</a:t>
            </a:r>
            <a:r>
              <a:rPr lang="en-US" sz="3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Targeting: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6465" indent="-229235">
              <a:lnSpc>
                <a:spcPct val="100000"/>
              </a:lnSpc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inhibit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cell</a:t>
            </a:r>
            <a:r>
              <a:rPr lang="en-US" sz="3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6465" marR="5080" indent="-228600">
              <a:lnSpc>
                <a:spcPct val="117500"/>
              </a:lnSpc>
              <a:spcBef>
                <a:spcPts val="985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target the cancer cell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immuno-toxins.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93299"/>
      </p:ext>
    </p:extLst>
  </p:cSld>
  <p:clrMapOvr>
    <a:masterClrMapping/>
  </p:clrMapOvr>
  <p:transition spd="med">
    <p:wheel spokes="2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6540" y="705611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907795"/>
            <a:ext cx="7556500" cy="783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</a:pP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Immuno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800" b="1" u="sng" spc="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toxins: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8965" marR="145415" indent="-228600">
              <a:lnSpc>
                <a:spcPct val="116700"/>
              </a:lnSpc>
              <a:spcBef>
                <a:spcPts val="1010"/>
              </a:spcBef>
              <a:buFont typeface="Times New Roman"/>
              <a:buChar char="•"/>
              <a:tabLst>
                <a:tab pos="608965" algn="l"/>
                <a:tab pos="609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coupled with toxic reagents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fashion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magic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bullet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tumour cells and destroy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8965" indent="-229235">
              <a:lnSpc>
                <a:spcPct val="100000"/>
              </a:lnSpc>
              <a:buFont typeface="Times New Roman"/>
              <a:buChar char="•"/>
              <a:tabLst>
                <a:tab pos="608965" algn="l"/>
                <a:tab pos="609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Cytotoxic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conjugate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MCAb.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608965" indent="-229235">
              <a:lnSpc>
                <a:spcPct val="100000"/>
              </a:lnSpc>
              <a:buAutoNum type="arabicPeriod"/>
              <a:tabLst>
                <a:tab pos="6096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emitters: </a:t>
            </a:r>
            <a:r>
              <a:rPr sz="2800" spc="-7" baseline="3819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131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Scandium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 Yttrium-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8965" indent="-229235">
              <a:lnSpc>
                <a:spcPct val="100000"/>
              </a:lnSpc>
              <a:spcBef>
                <a:spcPts val="1235"/>
              </a:spcBef>
              <a:buAutoNum type="arabicPeriod"/>
              <a:tabLst>
                <a:tab pos="6096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emitters: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Bismuth –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212, Astatine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- 211.</a:t>
            </a:r>
          </a:p>
          <a:p>
            <a:pPr marL="644525" indent="-264795">
              <a:lnSpc>
                <a:spcPct val="100000"/>
              </a:lnSpc>
              <a:buAutoNum type="arabicPeriod"/>
              <a:tabLst>
                <a:tab pos="644525" algn="l"/>
                <a:tab pos="64516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generators: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Iodine –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125, Bromine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4525" indent="-264795">
              <a:lnSpc>
                <a:spcPct val="100000"/>
              </a:lnSpc>
              <a:buAutoNum type="arabicPeriod"/>
              <a:tabLst>
                <a:tab pos="644525" algn="l"/>
                <a:tab pos="64516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toxins and cytokines: Ricin, Diphtheria, Pseudomonas</a:t>
            </a:r>
            <a:r>
              <a:rPr sz="28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exotoxin.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4525" indent="-2647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44525" algn="l"/>
                <a:tab pos="64516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Chemotherapeutic drug: Methotrexate,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Doxorubicin.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4525" indent="-264795">
              <a:lnSpc>
                <a:spcPct val="100000"/>
              </a:lnSpc>
              <a:buAutoNum type="arabicPeriod"/>
              <a:tabLst>
                <a:tab pos="644525" algn="l"/>
                <a:tab pos="64516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agents: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IFN,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IL2,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liposomes.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id="{357C00D0-A3B2-4100-AA42-5B7B31F0660C}"/>
              </a:ext>
            </a:extLst>
          </p:cNvPr>
          <p:cNvSpPr txBox="1"/>
          <p:nvPr/>
        </p:nvSpPr>
        <p:spPr>
          <a:xfrm>
            <a:off x="1175734" y="7939220"/>
            <a:ext cx="5281930" cy="748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indent="-123825">
              <a:lnSpc>
                <a:spcPct val="100000"/>
              </a:lnSpc>
              <a:spcBef>
                <a:spcPts val="100"/>
              </a:spcBef>
              <a:buSzPct val="91666"/>
              <a:buAutoNum type="romanUcPeriod" startAt="2"/>
              <a:tabLst>
                <a:tab pos="136525" algn="l"/>
              </a:tabLst>
            </a:pPr>
            <a:r>
              <a:rPr sz="1200" spc="-5" dirty="0">
                <a:latin typeface="Calibri"/>
                <a:cs typeface="Calibri"/>
              </a:rPr>
              <a:t>Anti- HER2/Neu Growth Factor Receptor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Treatment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Breast cancer: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Herceptin</a:t>
            </a:r>
            <a:r>
              <a:rPr sz="1200" spc="-5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romanUcPeriod" startAt="2"/>
            </a:pPr>
            <a:endParaRPr sz="1050" dirty="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buSzPct val="91666"/>
              <a:buAutoNum type="romanUcPeriod" startAt="2"/>
              <a:tabLst>
                <a:tab pos="174625" algn="l"/>
              </a:tabLst>
            </a:pPr>
            <a:r>
              <a:rPr sz="1200" dirty="0">
                <a:latin typeface="Calibri"/>
                <a:cs typeface="Calibri"/>
              </a:rPr>
              <a:t>Anti- </a:t>
            </a:r>
            <a:r>
              <a:rPr sz="1200" spc="-5" dirty="0">
                <a:latin typeface="Calibri"/>
                <a:cs typeface="Calibri"/>
              </a:rPr>
              <a:t>Vascular-Endothelial Growth Factor Receptor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Treatment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cancer: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100" b="1" i="1" spc="-5" dirty="0">
                <a:latin typeface="Calibri"/>
                <a:cs typeface="Calibri"/>
              </a:rPr>
              <a:t>Avastin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100" spc="-5" dirty="0">
                <a:latin typeface="Calibri"/>
                <a:cs typeface="Calibri"/>
              </a:rPr>
              <a:t>(Anti-angiogenesis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Therapy)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9">
            <a:extLst>
              <a:ext uri="{FF2B5EF4-FFF2-40B4-BE49-F238E27FC236}">
                <a16:creationId xmlns:a16="http://schemas.microsoft.com/office/drawing/2014/main" id="{49C57D26-200A-4FD8-975A-A96CB210D802}"/>
              </a:ext>
            </a:extLst>
          </p:cNvPr>
          <p:cNvSpPr/>
          <p:nvPr/>
        </p:nvSpPr>
        <p:spPr>
          <a:xfrm>
            <a:off x="1159637" y="5346700"/>
            <a:ext cx="5274310" cy="21865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C83F0A-1933-4D29-AD25-530FA5A1268F}"/>
              </a:ext>
            </a:extLst>
          </p:cNvPr>
          <p:cNvSpPr/>
          <p:nvPr/>
        </p:nvSpPr>
        <p:spPr>
          <a:xfrm>
            <a:off x="0" y="88900"/>
            <a:ext cx="7448549" cy="5259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</a:pPr>
            <a:r>
              <a:rPr lang="en-US" b="1" spc="-5" dirty="0">
                <a:cs typeface="Calibri"/>
              </a:rPr>
              <a:t>Monoclonal antibodies directed </a:t>
            </a:r>
            <a:r>
              <a:rPr lang="en-US" b="1" dirty="0">
                <a:cs typeface="Calibri"/>
              </a:rPr>
              <a:t>to </a:t>
            </a:r>
            <a:r>
              <a:rPr lang="en-US" b="1" spc="-5" dirty="0">
                <a:cs typeface="Calibri"/>
              </a:rPr>
              <a:t>tumor cell surface</a:t>
            </a:r>
            <a:r>
              <a:rPr lang="en-US" b="1" spc="20" dirty="0">
                <a:cs typeface="Calibri"/>
              </a:rPr>
              <a:t> </a:t>
            </a:r>
            <a:r>
              <a:rPr lang="en-US" b="1" dirty="0">
                <a:cs typeface="Calibri"/>
              </a:rPr>
              <a:t>markers:</a:t>
            </a:r>
            <a:endParaRPr lang="en-US" dirty="0">
              <a:cs typeface="Calibri"/>
            </a:endParaRPr>
          </a:p>
          <a:p>
            <a:pPr marL="152400" marR="535305">
              <a:lnSpc>
                <a:spcPct val="185800"/>
              </a:lnSpc>
              <a:spcBef>
                <a:spcPts val="10"/>
              </a:spcBef>
            </a:pPr>
            <a:r>
              <a:rPr lang="en-US" spc="-5" dirty="0">
                <a:cs typeface="Calibri"/>
              </a:rPr>
              <a:t>I- Anti-CD Monoclonal Antibodies </a:t>
            </a:r>
            <a:r>
              <a:rPr lang="en-US" dirty="0">
                <a:cs typeface="Calibri"/>
              </a:rPr>
              <a:t>in </a:t>
            </a:r>
            <a:r>
              <a:rPr lang="en-US" spc="-5" dirty="0">
                <a:cs typeface="Calibri"/>
              </a:rPr>
              <a:t>Treatment of </a:t>
            </a:r>
            <a:r>
              <a:rPr lang="en-US" dirty="0">
                <a:cs typeface="Calibri"/>
              </a:rPr>
              <a:t>B-Cell </a:t>
            </a:r>
            <a:r>
              <a:rPr lang="en-US" spc="-5" dirty="0">
                <a:cs typeface="Calibri"/>
              </a:rPr>
              <a:t>Lymphoma/Leukemia:  </a:t>
            </a:r>
            <a:r>
              <a:rPr lang="en-US" dirty="0">
                <a:cs typeface="Calibri"/>
              </a:rPr>
              <a:t>1- </a:t>
            </a:r>
            <a:r>
              <a:rPr lang="en-US" b="1" i="1" spc="-5" dirty="0">
                <a:cs typeface="Calibri"/>
              </a:rPr>
              <a:t>Rituxan</a:t>
            </a:r>
            <a:r>
              <a:rPr lang="en-US" spc="-5" dirty="0">
                <a:cs typeface="Calibri"/>
              </a:rPr>
              <a:t>: Anti-CD20 Antibody </a:t>
            </a:r>
            <a:r>
              <a:rPr lang="en-US" dirty="0">
                <a:cs typeface="Calibri"/>
              </a:rPr>
              <a:t>Targeted to </a:t>
            </a:r>
            <a:r>
              <a:rPr lang="en-US" spc="-5" dirty="0">
                <a:cs typeface="Calibri"/>
              </a:rPr>
              <a:t>B-Cell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Lymphoma.</a:t>
            </a: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400" dirty="0">
              <a:latin typeface="Times New Roman"/>
              <a:cs typeface="Times New Roman"/>
            </a:endParaRPr>
          </a:p>
          <a:p>
            <a:pPr marL="311785" indent="-160020">
              <a:lnSpc>
                <a:spcPct val="100000"/>
              </a:lnSpc>
              <a:buFont typeface="Calibri"/>
              <a:buAutoNum type="arabicPlain" startAt="2"/>
              <a:tabLst>
                <a:tab pos="312420" algn="l"/>
              </a:tabLst>
            </a:pPr>
            <a:r>
              <a:rPr lang="en-US" b="1" i="1" spc="-5" dirty="0" err="1">
                <a:cs typeface="Calibri"/>
              </a:rPr>
              <a:t>Zevalin</a:t>
            </a:r>
            <a:r>
              <a:rPr lang="en-US" spc="-5" dirty="0">
                <a:cs typeface="Calibri"/>
              </a:rPr>
              <a:t>: Anti-CD20 for B-Cell Non-Hodgkin’s Lymphoma with Radioactive</a:t>
            </a:r>
            <a:r>
              <a:rPr lang="en-US" spc="9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Yttrium.</a:t>
            </a: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lain" startAt="2"/>
            </a:pPr>
            <a:endParaRPr lang="en-US" sz="2000" dirty="0">
              <a:latin typeface="Times New Roman"/>
              <a:cs typeface="Times New Roman"/>
            </a:endParaRPr>
          </a:p>
          <a:p>
            <a:pPr marL="152400" marR="1262380">
              <a:lnSpc>
                <a:spcPct val="186800"/>
              </a:lnSpc>
              <a:buFont typeface="Calibri"/>
              <a:buAutoNum type="arabicPlain" startAt="2"/>
              <a:tabLst>
                <a:tab pos="312420" algn="l"/>
              </a:tabLst>
            </a:pPr>
            <a:r>
              <a:rPr lang="en-US" b="1" i="1" spc="-5" dirty="0" err="1">
                <a:cs typeface="Calibri"/>
              </a:rPr>
              <a:t>Bexxar</a:t>
            </a:r>
            <a:r>
              <a:rPr lang="en-US" spc="-5" dirty="0">
                <a:cs typeface="Calibri"/>
              </a:rPr>
              <a:t>: Anti-CD20 </a:t>
            </a:r>
            <a:r>
              <a:rPr lang="en-US" dirty="0">
                <a:cs typeface="Calibri"/>
              </a:rPr>
              <a:t>for </a:t>
            </a:r>
            <a:r>
              <a:rPr lang="en-US" spc="-5" dirty="0">
                <a:cs typeface="Calibri"/>
              </a:rPr>
              <a:t>B-Cell Lymphoma with Radioactive Iodine. </a:t>
            </a:r>
          </a:p>
          <a:p>
            <a:pPr marL="152400" marR="1262380">
              <a:lnSpc>
                <a:spcPct val="186800"/>
              </a:lnSpc>
              <a:buFont typeface="Calibri"/>
              <a:buAutoNum type="arabicPlain" startAt="2"/>
              <a:tabLst>
                <a:tab pos="312420" algn="l"/>
              </a:tabLst>
            </a:pP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4- </a:t>
            </a:r>
            <a:r>
              <a:rPr lang="en-US" b="1" i="1" spc="-5" dirty="0" err="1">
                <a:cs typeface="Calibri"/>
              </a:rPr>
              <a:t>Campath</a:t>
            </a:r>
            <a:r>
              <a:rPr lang="en-US" spc="-5" dirty="0">
                <a:cs typeface="Calibri"/>
              </a:rPr>
              <a:t>: Anti-CD52 for B-Cell Chronic Lymphocytic</a:t>
            </a:r>
            <a:r>
              <a:rPr lang="en-US" spc="4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Leukemia.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96525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6540" y="705611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907795"/>
            <a:ext cx="7556500" cy="10255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IV- Anti- Epidermal Growth Factor Receptor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cancer:</a:t>
            </a:r>
            <a:r>
              <a:rPr sz="32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Erbitux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Polyclonal Antibodies Sera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535" indent="-204470">
              <a:lnSpc>
                <a:spcPct val="100000"/>
              </a:lnSpc>
              <a:buAutoNum type="arabicParenBoth"/>
              <a:tabLst>
                <a:tab pos="21717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</a:t>
            </a:r>
            <a:r>
              <a:rPr sz="3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globulin: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blood, plasma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donors.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most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antibodies found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sz="3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535" indent="-204470">
              <a:lnSpc>
                <a:spcPct val="100000"/>
              </a:lnSpc>
              <a:buAutoNum type="arabicParenBoth"/>
              <a:tabLst>
                <a:tab pos="21717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</a:t>
            </a:r>
            <a:r>
              <a:rPr sz="3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globulin:</a:t>
            </a:r>
          </a:p>
          <a:p>
            <a:pPr marL="469265" marR="9525" lvl="1" indent="-228600" algn="just">
              <a:lnSpc>
                <a:spcPct val="117500"/>
              </a:lnSpc>
              <a:spcBef>
                <a:spcPts val="985"/>
              </a:spcBef>
              <a:buFont typeface="Times New Roman"/>
              <a:buChar char="•"/>
              <a:tabLst>
                <a:tab pos="46990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sera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convalescent individuals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  immunized to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sz="32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825" lvl="1" indent="-264795">
              <a:lnSpc>
                <a:spcPct val="100000"/>
              </a:lnSpc>
              <a:buFont typeface="Times New Roman"/>
              <a:buChar char="•"/>
              <a:tabLst>
                <a:tab pos="504825" algn="l"/>
                <a:tab pos="505459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content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sz="3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Adoptive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cells with antitumor activity to the tumor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bearing</a:t>
            </a:r>
            <a:r>
              <a:rPr sz="32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78CCE-3785-4242-A448-AB76E4230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664450" cy="5643083"/>
          </a:xfrm>
        </p:spPr>
        <p:txBody>
          <a:bodyPr/>
          <a:lstStyle/>
          <a:p>
            <a:pPr algn="l" rtl="0"/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host to </a:t>
            </a: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fight</a:t>
            </a:r>
            <a:r>
              <a:rPr lang="en-US" sz="4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cancers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spcBef>
                <a:spcPts val="40"/>
              </a:spcBef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3515" indent="-171450" algn="l" rtl="0">
              <a:tabLst>
                <a:tab pos="172720" algn="l"/>
              </a:tabLst>
            </a:pPr>
            <a:r>
              <a:rPr lang="en-US" sz="4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Innate immunity (non-</a:t>
            </a:r>
            <a:r>
              <a:rPr lang="en-US" sz="4000" b="1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specific):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3565" marR="6350" lvl="1" indent="-342900" algn="just" rtl="0">
              <a:lnSpc>
                <a:spcPct val="116900"/>
              </a:lnSpc>
              <a:spcBef>
                <a:spcPts val="1005"/>
              </a:spcBef>
              <a:tabLst>
                <a:tab pos="505459" algn="l"/>
              </a:tabLs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innate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phagocytic cells  (monocyte/macrophages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PMNs), NK cells,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basophils, mast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cells,  </a:t>
            </a:r>
            <a:r>
              <a:rPr lang="en-US" sz="4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eosinophiles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platelets. The receptors of these cells recognize molecular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patterns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on</a:t>
            </a:r>
            <a:r>
              <a:rPr lang="en-US"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1098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C3E1B8-D307-4814-9AB9-BB8C9A4AEAB5}"/>
              </a:ext>
            </a:extLst>
          </p:cNvPr>
          <p:cNvSpPr/>
          <p:nvPr/>
        </p:nvSpPr>
        <p:spPr>
          <a:xfrm>
            <a:off x="0" y="2374900"/>
            <a:ext cx="7556500" cy="7397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Tumor-Infiltrating Lymphocytes (TIL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are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single cell suspensions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tumor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IL-2.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985" lvl="1" indent="-228600" algn="just">
              <a:lnSpc>
                <a:spcPct val="116700"/>
              </a:lnSpc>
              <a:spcBef>
                <a:spcPts val="1005"/>
              </a:spcBef>
              <a:buFont typeface="Times New Roman"/>
              <a:buChar char="•"/>
              <a:tabLst>
                <a:tab pos="505459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It have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efficacy than LAK cells.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50 – 100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 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mediating regression of</a:t>
            </a:r>
            <a:r>
              <a:rPr lang="en-US" sz="2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micrometastasis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Dendritic</a:t>
            </a:r>
            <a:r>
              <a:rPr lang="en-US"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985" lvl="1" indent="-228600" algn="just">
              <a:lnSpc>
                <a:spcPct val="117100"/>
              </a:lnSpc>
              <a:spcBef>
                <a:spcPts val="1005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potent antigen-presenting cells, with the capacity to take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up,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process, and present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 antigens to 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 response, thus providing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stage for vaccine</a:t>
            </a:r>
            <a:r>
              <a:rPr lang="en-US"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Times New Roman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9158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190CD1-3E71-4A38-BD40-CCBD82494437}"/>
              </a:ext>
            </a:extLst>
          </p:cNvPr>
          <p:cNvSpPr/>
          <p:nvPr/>
        </p:nvSpPr>
        <p:spPr>
          <a:xfrm>
            <a:off x="30273" y="469900"/>
            <a:ext cx="7556500" cy="505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 cells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lvl="1" indent="-228600" algn="just">
              <a:lnSpc>
                <a:spcPct val="117100"/>
              </a:lnSpc>
              <a:spcBef>
                <a:spcPts val="10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 of human peripheral blood lymphocytes with </a:t>
            </a:r>
            <a:r>
              <a:rPr lang="en-US"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IL-3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days ----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 cells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lyse fresh tumor cells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10795" lvl="1" indent="-228600" algn="just">
              <a:lnSpc>
                <a:spcPct val="117500"/>
              </a:lnSpc>
              <a:spcBef>
                <a:spcPts val="985"/>
              </a:spcBef>
              <a:buFont typeface="Times New Roman"/>
              <a:buChar char="•"/>
              <a:tabLst>
                <a:tab pos="505459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 cells reinfused back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cancer patient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conjunction with  additional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IL-2 to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their cytolytic capability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vivo.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9525" lvl="1" indent="-228600" algn="just">
              <a:lnSpc>
                <a:spcPct val="116700"/>
              </a:lnSpc>
              <a:spcBef>
                <a:spcPts val="1010"/>
              </a:spcBef>
              <a:buFont typeface="Times New Roman"/>
              <a:buChar char="•"/>
              <a:tabLst>
                <a:tab pos="505459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They are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used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metastatic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local/regional  immunotherapy.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Antigen-presenting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86435"/>
      </p:ext>
    </p:extLst>
  </p:cSld>
  <p:clrMapOvr>
    <a:masterClrMapping/>
  </p:clrMapOvr>
  <p:transition spd="med">
    <p:wheel spokes="2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6540" y="738377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6540" y="705611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10">
                <a:moveTo>
                  <a:pt x="0" y="0"/>
                </a:moveTo>
                <a:lnTo>
                  <a:pt x="53120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427735"/>
            <a:ext cx="7556500" cy="70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  <a:tabLst>
                <a:tab pos="5042535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69265" marR="8255" indent="-228600" algn="just">
              <a:lnSpc>
                <a:spcPct val="117200"/>
              </a:lnSpc>
              <a:spcBef>
                <a:spcPts val="1614"/>
              </a:spcBef>
              <a:buFont typeface="Times New Roman"/>
              <a:buChar char="•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T-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meet tumor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antigen,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signals delivered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 antigen-presenting cells can affect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T-cell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and their subsequent  therapeutic efficacy.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6350" indent="-228600" algn="just">
              <a:lnSpc>
                <a:spcPct val="116700"/>
              </a:lnSpc>
              <a:spcBef>
                <a:spcPts val="1010"/>
              </a:spcBef>
              <a:buFont typeface="Times New Roman"/>
              <a:buChar char="•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has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stimulated efforts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artificial antigen-presenting cells that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control over the signals provided to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3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CDED94-39F8-438F-8D79-8EE8077AA05E}"/>
              </a:ext>
            </a:extLst>
          </p:cNvPr>
          <p:cNvSpPr/>
          <p:nvPr/>
        </p:nvSpPr>
        <p:spPr>
          <a:xfrm>
            <a:off x="33817" y="88900"/>
            <a:ext cx="75565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Combinational</a:t>
            </a:r>
            <a:r>
              <a:rPr lang="en-US"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103630">
              <a:lnSpc>
                <a:spcPts val="2690"/>
              </a:lnSpc>
              <a:spcBef>
                <a:spcPts val="284"/>
              </a:spcBef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different immunotherapies ACT+IL-2 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costimulation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Combining immunotherapy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therapeutic</a:t>
            </a:r>
            <a:r>
              <a:rPr lang="en-US"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-Cancer cells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immunogenic.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-Single cell kill.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-Migrate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-Memory.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-Specific.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-Life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9484683"/>
      </p:ext>
    </p:extLst>
  </p:cSld>
  <p:clrMapOvr>
    <a:masterClrMapping/>
  </p:clrMapOvr>
  <p:transition spd="med"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136393-8554-424B-8E1A-CB2D652C3BA3}"/>
              </a:ext>
            </a:extLst>
          </p:cNvPr>
          <p:cNvSpPr/>
          <p:nvPr/>
        </p:nvSpPr>
        <p:spPr>
          <a:xfrm>
            <a:off x="0" y="-25969"/>
            <a:ext cx="7556500" cy="652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115" marR="5715" lvl="1" indent="-171450" algn="just">
              <a:lnSpc>
                <a:spcPct val="116900"/>
              </a:lnSpc>
              <a:spcBef>
                <a:spcPts val="1010"/>
              </a:spcBef>
              <a:tabLst>
                <a:tab pos="469900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 presenting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(include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 cells,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macrophages, B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thymic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epithelial cells)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</a:t>
            </a:r>
            <a:r>
              <a:rPr lang="en-US"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in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innate  immunity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act as a link to 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immune system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helper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(Th cells).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APCs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MHC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cell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33288"/>
      </p:ext>
    </p:extLst>
  </p:cSld>
  <p:clrMapOvr>
    <a:masterClrMapping/>
  </p:clrMapOvr>
  <p:transition spd="med"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1729A3-5348-4074-B5D8-1A34644D1287}"/>
              </a:ext>
            </a:extLst>
          </p:cNvPr>
          <p:cNvSpPr/>
          <p:nvPr/>
        </p:nvSpPr>
        <p:spPr>
          <a:xfrm>
            <a:off x="10780" y="5361172"/>
            <a:ext cx="7556500" cy="23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59765" algn="just">
              <a:lnSpc>
                <a:spcPct val="185800"/>
              </a:lnSpc>
              <a:spcBef>
                <a:spcPts val="15"/>
              </a:spcBef>
            </a:pPr>
            <a:r>
              <a:rPr lang="en-US" sz="28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sz="28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Humoral immunity: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produced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  </a:t>
            </a:r>
            <a:r>
              <a:rPr lang="en-US" sz="28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B- Cell-mediated immunity: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</a:t>
            </a:r>
            <a:r>
              <a:rPr lang="en-US"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D5E4F9-8F24-4610-B44B-D2E45D9E69CC}"/>
              </a:ext>
            </a:extLst>
          </p:cNvPr>
          <p:cNvSpPr/>
          <p:nvPr/>
        </p:nvSpPr>
        <p:spPr>
          <a:xfrm>
            <a:off x="0" y="1405428"/>
            <a:ext cx="7556500" cy="351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7815" indent="-285750">
              <a:buFont typeface="Arial" panose="020B0604020202020204" pitchFamily="34" charset="0"/>
              <a:buChar char="•"/>
              <a:tabLst>
                <a:tab pos="172720" algn="l"/>
              </a:tabLst>
            </a:pPr>
            <a:r>
              <a:rPr lang="en-US" sz="24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Adoptive immunity (specific or</a:t>
            </a:r>
            <a:r>
              <a:rPr lang="en-US" sz="2400" b="1" u="sng" spc="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acquired):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6415" marR="6350" lvl="1" indent="-285750" algn="just">
              <a:lnSpc>
                <a:spcPct val="116900"/>
              </a:lnSpc>
              <a:spcBef>
                <a:spcPts val="1005"/>
              </a:spcBef>
              <a:buFont typeface="Arial" panose="020B0604020202020204" pitchFamily="34" charset="0"/>
              <a:buChar char="•"/>
              <a:tabLst>
                <a:tab pos="469900" algn="l"/>
              </a:tabLst>
            </a:pP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adaptive immune system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 silent; however, when  activated, these components “adapt” to the presence of cancer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activating,  proliferating, and creating potent mechanisms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it.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adaptive immune</a:t>
            </a:r>
            <a:r>
              <a:rPr lang="en-US"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11848"/>
      </p:ext>
    </p:extLst>
  </p:cSld>
  <p:clrMapOvr>
    <a:masterClrMapping/>
  </p:clrMapOvr>
  <p:transition spd="med"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DC969-E474-47A2-84DB-7ECE64B07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556500" cy="11442107"/>
          </a:xfrm>
        </p:spPr>
        <p:txBody>
          <a:bodyPr/>
          <a:lstStyle/>
          <a:p>
            <a:pPr marL="12700" algn="l" rtl="0">
              <a:lnSpc>
                <a:spcPct val="100000"/>
              </a:lnSpc>
            </a:pP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</a:t>
            </a:r>
            <a:r>
              <a:rPr lang="en-US" sz="4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620" algn="just" rtl="0">
              <a:lnSpc>
                <a:spcPct val="116799"/>
              </a:lnSpc>
              <a:spcBef>
                <a:spcPts val="1005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capture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cells.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intracellular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processing,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peptides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loaded onto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histocompatibility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(MHC)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on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dendritic cell.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T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encounter these  MHC–peptide complexes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conjunction with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costimulatory signal. 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T 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proliferate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secrete cytokines, resulting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cascade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immune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effector cells (IL-2;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GM-CSF).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76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10BA72-AE61-4F9C-AA6B-0077F1B34D19}"/>
              </a:ext>
            </a:extLst>
          </p:cNvPr>
          <p:cNvSpPr/>
          <p:nvPr/>
        </p:nvSpPr>
        <p:spPr>
          <a:xfrm>
            <a:off x="30273" y="0"/>
            <a:ext cx="7556500" cy="867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 </a:t>
            </a: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9525" indent="-228600" algn="just">
              <a:lnSpc>
                <a:spcPct val="116700"/>
              </a:lnSpc>
              <a:spcBef>
                <a:spcPts val="101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contain granules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filled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potent chemicals,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contact.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killer binds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its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delivers a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burst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lethal</a:t>
            </a:r>
            <a:r>
              <a:rPr lang="en-US"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228600" algn="just">
              <a:lnSpc>
                <a:spcPct val="116700"/>
              </a:lnSpc>
              <a:spcBef>
                <a:spcPts val="1010"/>
              </a:spcBef>
              <a:buFont typeface="Times New Roman"/>
              <a:buChar char="•"/>
              <a:tabLst>
                <a:tab pos="505459" algn="l"/>
              </a:tabLs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NK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of </a:t>
            </a:r>
            <a:r>
              <a:rPr lang="en-US" sz="4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monitors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seeks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 and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destroys non-self cells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cancer</a:t>
            </a:r>
            <a:r>
              <a:rPr lang="en-US" sz="4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3167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151255" y="9853929"/>
            <a:ext cx="52647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0"/>
            <a:ext cx="7556500" cy="97739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Cytotoxic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255" algn="just">
              <a:lnSpc>
                <a:spcPct val="116700"/>
              </a:lnSpc>
              <a:spcBef>
                <a:spcPts val="1010"/>
              </a:spcBef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CD8+Tcells attaching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MHC peptide complex, they destroy cancer cells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destroying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membrane with enzymes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by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triggering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apoptotic</a:t>
            </a:r>
            <a:r>
              <a:rPr sz="32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pathway.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Helper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CD4+T cells attaching to class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MHC peptide complex, they secrete</a:t>
            </a:r>
            <a:r>
              <a:rPr sz="32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cytokines.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228600" algn="just">
              <a:lnSpc>
                <a:spcPct val="117100"/>
              </a:lnSpc>
              <a:spcBef>
                <a:spcPts val="990"/>
              </a:spcBef>
              <a:buAutoNum type="arabicPeriod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helper (TH1): produce interleukin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(IL)-2,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gamma-interferon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(IFN-  gamma) and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tumour necrosis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factor-beta,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TH1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clones are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cytolytic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antigen-presenting cells, including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715" indent="-228600" algn="just">
              <a:lnSpc>
                <a:spcPct val="116900"/>
              </a:lnSpc>
              <a:spcBef>
                <a:spcPts val="1005"/>
              </a:spcBef>
              <a:buAutoNum type="arabicPeriod"/>
              <a:tabLst>
                <a:tab pos="4699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helper (TH2): produce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IL-4,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IL-5, IL-6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IL-10.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TH2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 helpers for B-cell antibody</a:t>
            </a:r>
            <a:r>
              <a:rPr sz="3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secretion.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0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3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4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5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6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7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8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19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0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3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4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5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6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7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8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8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9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2875</Words>
  <Application>Microsoft Office PowerPoint</Application>
  <PresentationFormat>Custom</PresentationFormat>
  <Paragraphs>276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 DELANEY</vt:lpstr>
      <vt:lpstr>Arial</vt:lpstr>
      <vt:lpstr>Calibri</vt:lpstr>
      <vt:lpstr>Symbol</vt:lpstr>
      <vt:lpstr>Times New Roman</vt:lpstr>
      <vt:lpstr>Verdana</vt:lpstr>
      <vt:lpstr>Wingdings</vt:lpstr>
      <vt:lpstr>Globe</vt:lpstr>
      <vt:lpstr>Immunotherapy of cancer</vt:lpstr>
      <vt:lpstr>Immunotherapy of cancer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cancer cells avoid immunosurveillence?  Weapons from the tumour. Defects of the immune system.  Loss of costimulation: Co-stimulation: delivery of a second signal by an antigen-presenting cell which  allowing the T cell to produce the lymphokines necessary for the growth of  additional T cells.  Immunosuppressive cytokins:  -IL-10 inhibits antigen presentation and IL-12 production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Immunotherapy of cancer</dc:title>
  <cp:lastModifiedBy>Mohamed bonna</cp:lastModifiedBy>
  <cp:revision>10</cp:revision>
  <dcterms:created xsi:type="dcterms:W3CDTF">2020-03-26T20:36:04Z</dcterms:created>
  <dcterms:modified xsi:type="dcterms:W3CDTF">2020-03-29T20:02:48Z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2020-03-26T00:00:00Z</vt:filetime>
  </property>
</Properties>
</file>